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charts/chart5.xml" ContentType="application/vnd.openxmlformats-officedocument.drawingml.chart+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2" r:id="rId1"/>
    <p:sldMasterId id="2147483729" r:id="rId2"/>
    <p:sldMasterId id="2147483742" r:id="rId3"/>
    <p:sldMasterId id="2147483785" r:id="rId4"/>
    <p:sldMasterId id="2147483867" r:id="rId5"/>
    <p:sldMasterId id="2147483938" r:id="rId6"/>
  </p:sldMasterIdLst>
  <p:notesMasterIdLst>
    <p:notesMasterId r:id="rId38"/>
  </p:notesMasterIdLst>
  <p:handoutMasterIdLst>
    <p:handoutMasterId r:id="rId39"/>
  </p:handoutMasterIdLst>
  <p:sldIdLst>
    <p:sldId id="750" r:id="rId7"/>
    <p:sldId id="794" r:id="rId8"/>
    <p:sldId id="783" r:id="rId9"/>
    <p:sldId id="786" r:id="rId10"/>
    <p:sldId id="787" r:id="rId11"/>
    <p:sldId id="730" r:id="rId12"/>
    <p:sldId id="797" r:id="rId13"/>
    <p:sldId id="812" r:id="rId14"/>
    <p:sldId id="814" r:id="rId15"/>
    <p:sldId id="815" r:id="rId16"/>
    <p:sldId id="817" r:id="rId17"/>
    <p:sldId id="818" r:id="rId18"/>
    <p:sldId id="819" r:id="rId19"/>
    <p:sldId id="820" r:id="rId20"/>
    <p:sldId id="828" r:id="rId21"/>
    <p:sldId id="799" r:id="rId22"/>
    <p:sldId id="801" r:id="rId23"/>
    <p:sldId id="795" r:id="rId24"/>
    <p:sldId id="827" r:id="rId25"/>
    <p:sldId id="826" r:id="rId26"/>
    <p:sldId id="789" r:id="rId27"/>
    <p:sldId id="793" r:id="rId28"/>
    <p:sldId id="774" r:id="rId29"/>
    <p:sldId id="760" r:id="rId30"/>
    <p:sldId id="761" r:id="rId31"/>
    <p:sldId id="762" r:id="rId32"/>
    <p:sldId id="749" r:id="rId33"/>
    <p:sldId id="733" r:id="rId34"/>
    <p:sldId id="823" r:id="rId35"/>
    <p:sldId id="824" r:id="rId36"/>
    <p:sldId id="807" r:id="rId37"/>
  </p:sldIdLst>
  <p:sldSz cx="9144000" cy="6858000" type="screen4x3"/>
  <p:notesSz cx="6858000" cy="9296400"/>
  <p:defaultTextStyle>
    <a:defPPr>
      <a:defRPr lang="en-US"/>
    </a:defPPr>
    <a:lvl1pPr algn="l" rtl="0" fontAlgn="base">
      <a:spcBef>
        <a:spcPct val="0"/>
      </a:spcBef>
      <a:spcAft>
        <a:spcPct val="0"/>
      </a:spcAft>
      <a:defRPr sz="4400" kern="1200" baseline="30000">
        <a:solidFill>
          <a:schemeClr val="folHlink"/>
        </a:solidFill>
        <a:latin typeface="Verdana" pitchFamily="34" charset="0"/>
        <a:ea typeface="+mn-ea"/>
        <a:cs typeface="+mn-cs"/>
      </a:defRPr>
    </a:lvl1pPr>
    <a:lvl2pPr marL="457200" algn="l" rtl="0" fontAlgn="base">
      <a:spcBef>
        <a:spcPct val="0"/>
      </a:spcBef>
      <a:spcAft>
        <a:spcPct val="0"/>
      </a:spcAft>
      <a:defRPr sz="4400" kern="1200" baseline="30000">
        <a:solidFill>
          <a:schemeClr val="folHlink"/>
        </a:solidFill>
        <a:latin typeface="Verdana" pitchFamily="34" charset="0"/>
        <a:ea typeface="+mn-ea"/>
        <a:cs typeface="+mn-cs"/>
      </a:defRPr>
    </a:lvl2pPr>
    <a:lvl3pPr marL="914400" algn="l" rtl="0" fontAlgn="base">
      <a:spcBef>
        <a:spcPct val="0"/>
      </a:spcBef>
      <a:spcAft>
        <a:spcPct val="0"/>
      </a:spcAft>
      <a:defRPr sz="4400" kern="1200" baseline="30000">
        <a:solidFill>
          <a:schemeClr val="folHlink"/>
        </a:solidFill>
        <a:latin typeface="Verdana" pitchFamily="34" charset="0"/>
        <a:ea typeface="+mn-ea"/>
        <a:cs typeface="+mn-cs"/>
      </a:defRPr>
    </a:lvl3pPr>
    <a:lvl4pPr marL="1371600" algn="l" rtl="0" fontAlgn="base">
      <a:spcBef>
        <a:spcPct val="0"/>
      </a:spcBef>
      <a:spcAft>
        <a:spcPct val="0"/>
      </a:spcAft>
      <a:defRPr sz="4400" kern="1200" baseline="30000">
        <a:solidFill>
          <a:schemeClr val="folHlink"/>
        </a:solidFill>
        <a:latin typeface="Verdana" pitchFamily="34" charset="0"/>
        <a:ea typeface="+mn-ea"/>
        <a:cs typeface="+mn-cs"/>
      </a:defRPr>
    </a:lvl4pPr>
    <a:lvl5pPr marL="1828800" algn="l" rtl="0" fontAlgn="base">
      <a:spcBef>
        <a:spcPct val="0"/>
      </a:spcBef>
      <a:spcAft>
        <a:spcPct val="0"/>
      </a:spcAft>
      <a:defRPr sz="4400" kern="1200" baseline="30000">
        <a:solidFill>
          <a:schemeClr val="folHlink"/>
        </a:solidFill>
        <a:latin typeface="Verdana" pitchFamily="34" charset="0"/>
        <a:ea typeface="+mn-ea"/>
        <a:cs typeface="+mn-cs"/>
      </a:defRPr>
    </a:lvl5pPr>
    <a:lvl6pPr marL="2286000" algn="l" defTabSz="914400" rtl="0" eaLnBrk="1" latinLnBrk="0" hangingPunct="1">
      <a:defRPr sz="4400" kern="1200" baseline="30000">
        <a:solidFill>
          <a:schemeClr val="folHlink"/>
        </a:solidFill>
        <a:latin typeface="Verdana" pitchFamily="34" charset="0"/>
        <a:ea typeface="+mn-ea"/>
        <a:cs typeface="+mn-cs"/>
      </a:defRPr>
    </a:lvl6pPr>
    <a:lvl7pPr marL="2743200" algn="l" defTabSz="914400" rtl="0" eaLnBrk="1" latinLnBrk="0" hangingPunct="1">
      <a:defRPr sz="4400" kern="1200" baseline="30000">
        <a:solidFill>
          <a:schemeClr val="folHlink"/>
        </a:solidFill>
        <a:latin typeface="Verdana" pitchFamily="34" charset="0"/>
        <a:ea typeface="+mn-ea"/>
        <a:cs typeface="+mn-cs"/>
      </a:defRPr>
    </a:lvl7pPr>
    <a:lvl8pPr marL="3200400" algn="l" defTabSz="914400" rtl="0" eaLnBrk="1" latinLnBrk="0" hangingPunct="1">
      <a:defRPr sz="4400" kern="1200" baseline="30000">
        <a:solidFill>
          <a:schemeClr val="folHlink"/>
        </a:solidFill>
        <a:latin typeface="Verdana" pitchFamily="34" charset="0"/>
        <a:ea typeface="+mn-ea"/>
        <a:cs typeface="+mn-cs"/>
      </a:defRPr>
    </a:lvl8pPr>
    <a:lvl9pPr marL="3657600" algn="l" defTabSz="914400" rtl="0" eaLnBrk="1" latinLnBrk="0" hangingPunct="1">
      <a:defRPr sz="4400" kern="1200" baseline="30000">
        <a:solidFill>
          <a:schemeClr val="folHlink"/>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6600"/>
    <a:srgbClr val="CC9900"/>
    <a:srgbClr val="B36DAD"/>
    <a:srgbClr val="A4D16A"/>
    <a:srgbClr val="000000"/>
    <a:srgbClr val="00DCFF"/>
    <a:srgbClr val="EF8E2F"/>
    <a:srgbClr val="EFF4AA"/>
    <a:srgbClr val="F0F5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98" autoAdjust="0"/>
    <p:restoredTop sz="89893" autoAdjust="0"/>
  </p:normalViewPr>
  <p:slideViewPr>
    <p:cSldViewPr>
      <p:cViewPr>
        <p:scale>
          <a:sx n="90" d="100"/>
          <a:sy n="90" d="100"/>
        </p:scale>
        <p:origin x="-9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0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74961099998275E-2"/>
          <c:y val="2.6434570678665167E-2"/>
          <c:w val="0.78073739760444749"/>
          <c:h val="0.91391863517060368"/>
        </c:manualLayout>
      </c:layout>
      <c:barChart>
        <c:barDir val="col"/>
        <c:grouping val="clustered"/>
        <c:varyColors val="0"/>
        <c:ser>
          <c:idx val="0"/>
          <c:order val="0"/>
          <c:tx>
            <c:strRef>
              <c:f>Sheet1!$B$1</c:f>
              <c:strCache>
                <c:ptCount val="1"/>
                <c:pt idx="0">
                  <c:v>National FFY 2009</c:v>
                </c:pt>
              </c:strCache>
            </c:strRef>
          </c:tx>
          <c:invertIfNegative val="0"/>
          <c:cat>
            <c:strRef>
              <c:f>Sheet1!$A$2:$A$4</c:f>
              <c:strCache>
                <c:ptCount val="3"/>
                <c:pt idx="0">
                  <c:v>Higher Education</c:v>
                </c:pt>
                <c:pt idx="1">
                  <c:v>Hi Ed and Competetive Employment</c:v>
                </c:pt>
                <c:pt idx="2">
                  <c:v>HE, CE + other school or work</c:v>
                </c:pt>
              </c:strCache>
            </c:strRef>
          </c:cat>
          <c:val>
            <c:numRef>
              <c:f>Sheet1!$B$2:$B$4</c:f>
            </c:numRef>
          </c:val>
        </c:ser>
        <c:ser>
          <c:idx val="1"/>
          <c:order val="1"/>
          <c:tx>
            <c:strRef>
              <c:f>Sheet1!$C$1</c:f>
              <c:strCache>
                <c:ptCount val="1"/>
                <c:pt idx="0">
                  <c:v>State FFY 2009 </c:v>
                </c:pt>
              </c:strCache>
            </c:strRef>
          </c:tx>
          <c:invertIfNegative val="0"/>
          <c:dLbls>
            <c:showLegendKey val="0"/>
            <c:showVal val="1"/>
            <c:showCatName val="0"/>
            <c:showSerName val="0"/>
            <c:showPercent val="0"/>
            <c:showBubbleSize val="0"/>
            <c:showLeaderLines val="0"/>
          </c:dLbls>
          <c:cat>
            <c:strRef>
              <c:f>Sheet1!$A$2:$A$4</c:f>
              <c:strCache>
                <c:ptCount val="3"/>
                <c:pt idx="0">
                  <c:v>Higher Education</c:v>
                </c:pt>
                <c:pt idx="1">
                  <c:v>Hi Ed and Competetive Employment</c:v>
                </c:pt>
                <c:pt idx="2">
                  <c:v>HE, CE + other school or work</c:v>
                </c:pt>
              </c:strCache>
            </c:strRef>
          </c:cat>
          <c:val>
            <c:numRef>
              <c:f>Sheet1!$C$2:$C$4</c:f>
              <c:numCache>
                <c:formatCode>General</c:formatCode>
                <c:ptCount val="3"/>
                <c:pt idx="0">
                  <c:v>24</c:v>
                </c:pt>
                <c:pt idx="1">
                  <c:v>51</c:v>
                </c:pt>
                <c:pt idx="2">
                  <c:v>66</c:v>
                </c:pt>
              </c:numCache>
            </c:numRef>
          </c:val>
        </c:ser>
        <c:ser>
          <c:idx val="2"/>
          <c:order val="2"/>
          <c:tx>
            <c:strRef>
              <c:f>Sheet1!$D$1</c:f>
              <c:strCache>
                <c:ptCount val="1"/>
                <c:pt idx="0">
                  <c:v>State FFY 2010</c:v>
                </c:pt>
              </c:strCache>
            </c:strRef>
          </c:tx>
          <c:invertIfNegative val="0"/>
          <c:dLbls>
            <c:showLegendKey val="0"/>
            <c:showVal val="1"/>
            <c:showCatName val="0"/>
            <c:showSerName val="0"/>
            <c:showPercent val="0"/>
            <c:showBubbleSize val="0"/>
            <c:showLeaderLines val="0"/>
          </c:dLbls>
          <c:cat>
            <c:strRef>
              <c:f>Sheet1!$A$2:$A$4</c:f>
              <c:strCache>
                <c:ptCount val="3"/>
                <c:pt idx="0">
                  <c:v>Higher Education</c:v>
                </c:pt>
                <c:pt idx="1">
                  <c:v>Hi Ed and Competetive Employment</c:v>
                </c:pt>
                <c:pt idx="2">
                  <c:v>HE, CE + other school or work</c:v>
                </c:pt>
              </c:strCache>
            </c:strRef>
          </c:cat>
          <c:val>
            <c:numRef>
              <c:f>Sheet1!$D$2:$D$4</c:f>
              <c:numCache>
                <c:formatCode>General</c:formatCode>
                <c:ptCount val="3"/>
                <c:pt idx="0">
                  <c:v>25</c:v>
                </c:pt>
                <c:pt idx="1">
                  <c:v>54</c:v>
                </c:pt>
                <c:pt idx="2">
                  <c:v>68</c:v>
                </c:pt>
              </c:numCache>
            </c:numRef>
          </c:val>
        </c:ser>
        <c:ser>
          <c:idx val="3"/>
          <c:order val="3"/>
          <c:tx>
            <c:strRef>
              <c:f>Sheet1!$E$1</c:f>
              <c:strCache>
                <c:ptCount val="1"/>
                <c:pt idx="0">
                  <c:v>State FFY 2011</c:v>
                </c:pt>
              </c:strCache>
            </c:strRef>
          </c:tx>
          <c:invertIfNegative val="0"/>
          <c:dLbls>
            <c:showLegendKey val="0"/>
            <c:showVal val="1"/>
            <c:showCatName val="0"/>
            <c:showSerName val="0"/>
            <c:showPercent val="0"/>
            <c:showBubbleSize val="0"/>
            <c:showLeaderLines val="0"/>
          </c:dLbls>
          <c:cat>
            <c:strRef>
              <c:f>Sheet1!$A$2:$A$4</c:f>
              <c:strCache>
                <c:ptCount val="3"/>
                <c:pt idx="0">
                  <c:v>Higher Education</c:v>
                </c:pt>
                <c:pt idx="1">
                  <c:v>Hi Ed and Competetive Employment</c:v>
                </c:pt>
                <c:pt idx="2">
                  <c:v>HE, CE + other school or work</c:v>
                </c:pt>
              </c:strCache>
            </c:strRef>
          </c:cat>
          <c:val>
            <c:numRef>
              <c:f>Sheet1!$E$2:$E$4</c:f>
              <c:numCache>
                <c:formatCode>General</c:formatCode>
                <c:ptCount val="3"/>
                <c:pt idx="0">
                  <c:v>25</c:v>
                </c:pt>
                <c:pt idx="1">
                  <c:v>55</c:v>
                </c:pt>
                <c:pt idx="2">
                  <c:v>72</c:v>
                </c:pt>
              </c:numCache>
            </c:numRef>
          </c:val>
        </c:ser>
        <c:ser>
          <c:idx val="4"/>
          <c:order val="4"/>
          <c:tx>
            <c:strRef>
              <c:f>Sheet1!$F$1</c:f>
              <c:strCache>
                <c:ptCount val="1"/>
                <c:pt idx="0">
                  <c:v>State FFY 2012</c:v>
                </c:pt>
              </c:strCache>
            </c:strRef>
          </c:tx>
          <c:invertIfNegative val="0"/>
          <c:dLbls>
            <c:showLegendKey val="0"/>
            <c:showVal val="1"/>
            <c:showCatName val="0"/>
            <c:showSerName val="0"/>
            <c:showPercent val="0"/>
            <c:showBubbleSize val="0"/>
            <c:showLeaderLines val="0"/>
          </c:dLbls>
          <c:cat>
            <c:strRef>
              <c:f>Sheet1!$A$2:$A$4</c:f>
              <c:strCache>
                <c:ptCount val="3"/>
                <c:pt idx="0">
                  <c:v>Higher Education</c:v>
                </c:pt>
                <c:pt idx="1">
                  <c:v>Hi Ed and Competetive Employment</c:v>
                </c:pt>
                <c:pt idx="2">
                  <c:v>HE, CE + other school or work</c:v>
                </c:pt>
              </c:strCache>
            </c:strRef>
          </c:cat>
          <c:val>
            <c:numRef>
              <c:f>Sheet1!$F$2:$F$4</c:f>
              <c:numCache>
                <c:formatCode>General</c:formatCode>
                <c:ptCount val="3"/>
                <c:pt idx="0">
                  <c:v>26</c:v>
                </c:pt>
                <c:pt idx="1">
                  <c:v>54</c:v>
                </c:pt>
                <c:pt idx="2">
                  <c:v>70</c:v>
                </c:pt>
              </c:numCache>
            </c:numRef>
          </c:val>
        </c:ser>
        <c:ser>
          <c:idx val="5"/>
          <c:order val="5"/>
          <c:tx>
            <c:strRef>
              <c:f>Sheet1!$G$1</c:f>
              <c:strCache>
                <c:ptCount val="1"/>
                <c:pt idx="0">
                  <c:v>State FFY 2013</c:v>
                </c:pt>
              </c:strCache>
            </c:strRef>
          </c:tx>
          <c:invertIfNegative val="0"/>
          <c:dLbls>
            <c:showLegendKey val="0"/>
            <c:showVal val="1"/>
            <c:showCatName val="0"/>
            <c:showSerName val="0"/>
            <c:showPercent val="0"/>
            <c:showBubbleSize val="0"/>
            <c:showLeaderLines val="0"/>
          </c:dLbls>
          <c:cat>
            <c:strRef>
              <c:f>Sheet1!$A$2:$A$4</c:f>
              <c:strCache>
                <c:ptCount val="3"/>
                <c:pt idx="0">
                  <c:v>Higher Education</c:v>
                </c:pt>
                <c:pt idx="1">
                  <c:v>Hi Ed and Competetive Employment</c:v>
                </c:pt>
                <c:pt idx="2">
                  <c:v>HE, CE + other school or work</c:v>
                </c:pt>
              </c:strCache>
            </c:strRef>
          </c:cat>
          <c:val>
            <c:numRef>
              <c:f>Sheet1!$G$2:$G$4</c:f>
              <c:numCache>
                <c:formatCode>General</c:formatCode>
                <c:ptCount val="3"/>
                <c:pt idx="0">
                  <c:v>24</c:v>
                </c:pt>
                <c:pt idx="1">
                  <c:v>54</c:v>
                </c:pt>
                <c:pt idx="2">
                  <c:v>70</c:v>
                </c:pt>
              </c:numCache>
            </c:numRef>
          </c:val>
        </c:ser>
        <c:dLbls>
          <c:showLegendKey val="0"/>
          <c:showVal val="0"/>
          <c:showCatName val="0"/>
          <c:showSerName val="0"/>
          <c:showPercent val="0"/>
          <c:showBubbleSize val="0"/>
        </c:dLbls>
        <c:gapWidth val="150"/>
        <c:axId val="122116352"/>
        <c:axId val="122130432"/>
      </c:barChart>
      <c:catAx>
        <c:axId val="122116352"/>
        <c:scaling>
          <c:orientation val="minMax"/>
        </c:scaling>
        <c:delete val="0"/>
        <c:axPos val="b"/>
        <c:majorTickMark val="none"/>
        <c:minorTickMark val="none"/>
        <c:tickLblPos val="nextTo"/>
        <c:crossAx val="122130432"/>
        <c:crosses val="autoZero"/>
        <c:auto val="1"/>
        <c:lblAlgn val="ctr"/>
        <c:lblOffset val="100"/>
        <c:noMultiLvlLbl val="0"/>
      </c:catAx>
      <c:valAx>
        <c:axId val="122130432"/>
        <c:scaling>
          <c:orientation val="minMax"/>
          <c:max val="100"/>
        </c:scaling>
        <c:delete val="0"/>
        <c:axPos val="l"/>
        <c:majorGridlines/>
        <c:numFmt formatCode="General" sourceLinked="0"/>
        <c:majorTickMark val="none"/>
        <c:minorTickMark val="none"/>
        <c:tickLblPos val="nextTo"/>
        <c:crossAx val="122116352"/>
        <c:crosses val="autoZero"/>
        <c:crossBetween val="between"/>
      </c:valAx>
      <c:spPr>
        <a:noFill/>
        <a:ln w="25400">
          <a:noFill/>
        </a:ln>
      </c:spPr>
    </c:plotArea>
    <c:legend>
      <c:legendPos val="t"/>
      <c:layout>
        <c:manualLayout>
          <c:xMode val="edge"/>
          <c:yMode val="edge"/>
          <c:x val="6.0351969203008851E-2"/>
          <c:y val="0.21428571428571427"/>
          <c:w val="0.62109336674303706"/>
          <c:h val="4.3054555680539931E-2"/>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'[Chart in Microsoft PowerPoint]Sheet1'!$C$25</c:f>
              <c:strCache>
                <c:ptCount val="1"/>
                <c:pt idx="0">
                  <c:v>National FFY 2009 </c:v>
                </c:pt>
              </c:strCache>
            </c:strRef>
          </c:tx>
          <c:invertIfNegative val="0"/>
          <c:dLbls>
            <c:showLegendKey val="0"/>
            <c:showVal val="1"/>
            <c:showCatName val="0"/>
            <c:showSerName val="0"/>
            <c:showPercent val="0"/>
            <c:showBubbleSize val="0"/>
            <c:showLeaderLines val="0"/>
          </c:dLbls>
          <c:cat>
            <c:strRef>
              <c:f>'[Chart in Microsoft PowerPoint]Sheet1'!$A$26:$A$28</c:f>
              <c:strCache>
                <c:ptCount val="3"/>
                <c:pt idx="0">
                  <c:v>Higher Education</c:v>
                </c:pt>
                <c:pt idx="1">
                  <c:v>Hi Ed and Competetive Employment</c:v>
                </c:pt>
                <c:pt idx="2">
                  <c:v>HE, CE + other school or work</c:v>
                </c:pt>
              </c:strCache>
            </c:strRef>
          </c:cat>
          <c:val>
            <c:numRef>
              <c:f>'[Chart in Microsoft PowerPoint]Sheet1'!$C$26:$C$28</c:f>
              <c:numCache>
                <c:formatCode>General</c:formatCode>
                <c:ptCount val="3"/>
                <c:pt idx="0">
                  <c:v>26.8</c:v>
                </c:pt>
                <c:pt idx="1">
                  <c:v>56.3</c:v>
                </c:pt>
                <c:pt idx="2">
                  <c:v>72.5</c:v>
                </c:pt>
              </c:numCache>
            </c:numRef>
          </c:val>
        </c:ser>
        <c:ser>
          <c:idx val="1"/>
          <c:order val="1"/>
          <c:tx>
            <c:strRef>
              <c:f>'[Chart in Microsoft PowerPoint]Sheet1'!$D$25</c:f>
              <c:strCache>
                <c:ptCount val="1"/>
                <c:pt idx="0">
                  <c:v>National FFY 2010</c:v>
                </c:pt>
              </c:strCache>
            </c:strRef>
          </c:tx>
          <c:invertIfNegative val="0"/>
          <c:dLbls>
            <c:showLegendKey val="0"/>
            <c:showVal val="1"/>
            <c:showCatName val="0"/>
            <c:showSerName val="0"/>
            <c:showPercent val="0"/>
            <c:showBubbleSize val="0"/>
            <c:showLeaderLines val="0"/>
          </c:dLbls>
          <c:cat>
            <c:strRef>
              <c:f>'[Chart in Microsoft PowerPoint]Sheet1'!$A$26:$A$28</c:f>
              <c:strCache>
                <c:ptCount val="3"/>
                <c:pt idx="0">
                  <c:v>Higher Education</c:v>
                </c:pt>
                <c:pt idx="1">
                  <c:v>Hi Ed and Competetive Employment</c:v>
                </c:pt>
                <c:pt idx="2">
                  <c:v>HE, CE + other school or work</c:v>
                </c:pt>
              </c:strCache>
            </c:strRef>
          </c:cat>
          <c:val>
            <c:numRef>
              <c:f>'[Chart in Microsoft PowerPoint]Sheet1'!$D$26:$D$28</c:f>
              <c:numCache>
                <c:formatCode>General</c:formatCode>
                <c:ptCount val="3"/>
                <c:pt idx="0">
                  <c:v>29</c:v>
                </c:pt>
                <c:pt idx="1">
                  <c:v>57.2</c:v>
                </c:pt>
                <c:pt idx="2">
                  <c:v>72.5</c:v>
                </c:pt>
              </c:numCache>
            </c:numRef>
          </c:val>
        </c:ser>
        <c:ser>
          <c:idx val="2"/>
          <c:order val="2"/>
          <c:tx>
            <c:strRef>
              <c:f>'[Chart in Microsoft PowerPoint]Sheet1'!$E$25</c:f>
              <c:strCache>
                <c:ptCount val="1"/>
                <c:pt idx="0">
                  <c:v>National FFY 2011</c:v>
                </c:pt>
              </c:strCache>
            </c:strRef>
          </c:tx>
          <c:invertIfNegative val="0"/>
          <c:dLbls>
            <c:showLegendKey val="0"/>
            <c:showVal val="1"/>
            <c:showCatName val="0"/>
            <c:showSerName val="0"/>
            <c:showPercent val="0"/>
            <c:showBubbleSize val="0"/>
            <c:showLeaderLines val="0"/>
          </c:dLbls>
          <c:cat>
            <c:strRef>
              <c:f>'[Chart in Microsoft PowerPoint]Sheet1'!$A$26:$A$28</c:f>
              <c:strCache>
                <c:ptCount val="3"/>
                <c:pt idx="0">
                  <c:v>Higher Education</c:v>
                </c:pt>
                <c:pt idx="1">
                  <c:v>Hi Ed and Competetive Employment</c:v>
                </c:pt>
                <c:pt idx="2">
                  <c:v>HE, CE + other school or work</c:v>
                </c:pt>
              </c:strCache>
            </c:strRef>
          </c:cat>
          <c:val>
            <c:numRef>
              <c:f>'[Chart in Microsoft PowerPoint]Sheet1'!$E$26:$E$28</c:f>
              <c:numCache>
                <c:formatCode>General</c:formatCode>
                <c:ptCount val="3"/>
                <c:pt idx="0">
                  <c:v>27.2</c:v>
                </c:pt>
                <c:pt idx="1">
                  <c:v>59</c:v>
                </c:pt>
                <c:pt idx="2">
                  <c:v>73.5</c:v>
                </c:pt>
              </c:numCache>
            </c:numRef>
          </c:val>
        </c:ser>
        <c:ser>
          <c:idx val="3"/>
          <c:order val="3"/>
          <c:tx>
            <c:strRef>
              <c:f>'[Chart in Microsoft PowerPoint]Sheet1'!$F$25</c:f>
              <c:strCache>
                <c:ptCount val="1"/>
                <c:pt idx="0">
                  <c:v>National FFY 2012</c:v>
                </c:pt>
              </c:strCache>
            </c:strRef>
          </c:tx>
          <c:invertIfNegative val="0"/>
          <c:dLbls>
            <c:showLegendKey val="0"/>
            <c:showVal val="1"/>
            <c:showCatName val="0"/>
            <c:showSerName val="0"/>
            <c:showPercent val="0"/>
            <c:showBubbleSize val="0"/>
            <c:showLeaderLines val="0"/>
          </c:dLbls>
          <c:cat>
            <c:strRef>
              <c:f>'[Chart in Microsoft PowerPoint]Sheet1'!$A$26:$A$28</c:f>
              <c:strCache>
                <c:ptCount val="3"/>
                <c:pt idx="0">
                  <c:v>Higher Education</c:v>
                </c:pt>
                <c:pt idx="1">
                  <c:v>Hi Ed and Competetive Employment</c:v>
                </c:pt>
                <c:pt idx="2">
                  <c:v>HE, CE + other school or work</c:v>
                </c:pt>
              </c:strCache>
            </c:strRef>
          </c:cat>
          <c:val>
            <c:numRef>
              <c:f>'[Chart in Microsoft PowerPoint]Sheet1'!$F$26:$F$28</c:f>
              <c:numCache>
                <c:formatCode>General</c:formatCode>
                <c:ptCount val="3"/>
                <c:pt idx="0">
                  <c:v>26.5</c:v>
                </c:pt>
                <c:pt idx="1">
                  <c:v>57</c:v>
                </c:pt>
                <c:pt idx="2">
                  <c:v>73.400000000000006</c:v>
                </c:pt>
              </c:numCache>
            </c:numRef>
          </c:val>
        </c:ser>
        <c:dLbls>
          <c:showLegendKey val="0"/>
          <c:showVal val="0"/>
          <c:showCatName val="0"/>
          <c:showSerName val="0"/>
          <c:showPercent val="0"/>
          <c:showBubbleSize val="0"/>
        </c:dLbls>
        <c:gapWidth val="150"/>
        <c:axId val="41273216"/>
        <c:axId val="41279872"/>
      </c:barChart>
      <c:catAx>
        <c:axId val="41273216"/>
        <c:scaling>
          <c:orientation val="minMax"/>
        </c:scaling>
        <c:delete val="0"/>
        <c:axPos val="b"/>
        <c:numFmt formatCode="General" sourceLinked="1"/>
        <c:majorTickMark val="out"/>
        <c:minorTickMark val="none"/>
        <c:tickLblPos val="nextTo"/>
        <c:crossAx val="41279872"/>
        <c:crosses val="autoZero"/>
        <c:auto val="1"/>
        <c:lblAlgn val="ctr"/>
        <c:lblOffset val="100"/>
        <c:noMultiLvlLbl val="0"/>
      </c:catAx>
      <c:valAx>
        <c:axId val="41279872"/>
        <c:scaling>
          <c:orientation val="minMax"/>
          <c:max val="100"/>
        </c:scaling>
        <c:delete val="0"/>
        <c:axPos val="l"/>
        <c:majorGridlines/>
        <c:numFmt formatCode="General" sourceLinked="1"/>
        <c:majorTickMark val="out"/>
        <c:minorTickMark val="none"/>
        <c:tickLblPos val="nextTo"/>
        <c:crossAx val="41273216"/>
        <c:crosses val="autoZero"/>
        <c:crossBetween val="between"/>
      </c:valAx>
    </c:plotArea>
    <c:legend>
      <c:legendPos val="t"/>
      <c:layout/>
      <c:overlay val="0"/>
      <c:txPr>
        <a:bodyPr/>
        <a:lstStyle/>
        <a:p>
          <a:pPr>
            <a:defRPr sz="1200" baseline="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Percent of Youth by Disability Categories</a:t>
            </a:r>
            <a:endParaRPr lang="en-US" dirty="0"/>
          </a:p>
        </c:rich>
      </c:tx>
      <c:layout/>
      <c:overlay val="0"/>
    </c:title>
    <c:autoTitleDeleted val="0"/>
    <c:plotArea>
      <c:layout/>
      <c:barChart>
        <c:barDir val="col"/>
        <c:grouping val="clustered"/>
        <c:varyColors val="0"/>
        <c:ser>
          <c:idx val="0"/>
          <c:order val="0"/>
          <c:tx>
            <c:strRef>
              <c:f>Sheet1!$B$1</c:f>
              <c:strCache>
                <c:ptCount val="1"/>
                <c:pt idx="0">
                  <c:v>2009</c:v>
                </c:pt>
              </c:strCache>
            </c:strRef>
          </c:tx>
          <c:invertIfNegative val="0"/>
          <c:cat>
            <c:strRef>
              <c:f>Sheet1!$A$2:$A$14</c:f>
              <c:strCache>
                <c:ptCount val="13"/>
                <c:pt idx="0">
                  <c:v>Autism</c:v>
                </c:pt>
                <c:pt idx="1">
                  <c:v>Deaf-Blindness</c:v>
                </c:pt>
                <c:pt idx="2">
                  <c:v>Deafness</c:v>
                </c:pt>
                <c:pt idx="3">
                  <c:v>Emotional Disturbance</c:v>
                </c:pt>
                <c:pt idx="4">
                  <c:v>Hearing Impairments</c:v>
                </c:pt>
                <c:pt idx="5">
                  <c:v>Intellectual Disabilities</c:v>
                </c:pt>
                <c:pt idx="6">
                  <c:v>Multiple Disabilities</c:v>
                </c:pt>
                <c:pt idx="7">
                  <c:v>Orthopedic Impairment</c:v>
                </c:pt>
                <c:pt idx="8">
                  <c:v>Other Health Impairment</c:v>
                </c:pt>
                <c:pt idx="9">
                  <c:v>Specific Learning Disability</c:v>
                </c:pt>
                <c:pt idx="10">
                  <c:v>Speech or Language Impairment</c:v>
                </c:pt>
                <c:pt idx="11">
                  <c:v>Traumatic Brain Injury</c:v>
                </c:pt>
                <c:pt idx="12">
                  <c:v>Visual Impairment including blindness</c:v>
                </c:pt>
              </c:strCache>
            </c:strRef>
          </c:cat>
          <c:val>
            <c:numRef>
              <c:f>Sheet1!$B$2:$B$14</c:f>
              <c:numCache>
                <c:formatCode>0%</c:formatCode>
                <c:ptCount val="13"/>
                <c:pt idx="0">
                  <c:v>0.18000000000000022</c:v>
                </c:pt>
                <c:pt idx="1">
                  <c:v>6.0000000000000032E-2</c:v>
                </c:pt>
                <c:pt idx="2">
                  <c:v>2.0000000000000011E-2</c:v>
                </c:pt>
                <c:pt idx="3">
                  <c:v>0.17</c:v>
                </c:pt>
                <c:pt idx="4">
                  <c:v>3.0000000000000002E-2</c:v>
                </c:pt>
                <c:pt idx="5">
                  <c:v>6.0000000000000032E-2</c:v>
                </c:pt>
                <c:pt idx="6">
                  <c:v>4.0000000000000022E-2</c:v>
                </c:pt>
                <c:pt idx="7">
                  <c:v>2.0000000000000011E-2</c:v>
                </c:pt>
                <c:pt idx="8">
                  <c:v>1.0000000000000005E-2</c:v>
                </c:pt>
                <c:pt idx="9">
                  <c:v>0.48000000000000032</c:v>
                </c:pt>
                <c:pt idx="10">
                  <c:v>0.18000000000000022</c:v>
                </c:pt>
                <c:pt idx="11">
                  <c:v>1.0000000000000005E-2</c:v>
                </c:pt>
                <c:pt idx="12">
                  <c:v>1.0000000000000005E-2</c:v>
                </c:pt>
              </c:numCache>
            </c:numRef>
          </c:val>
        </c:ser>
        <c:dLbls>
          <c:showLegendKey val="0"/>
          <c:showVal val="0"/>
          <c:showCatName val="0"/>
          <c:showSerName val="0"/>
          <c:showPercent val="0"/>
          <c:showBubbleSize val="0"/>
        </c:dLbls>
        <c:gapWidth val="150"/>
        <c:axId val="122293248"/>
        <c:axId val="122319616"/>
      </c:barChart>
      <c:catAx>
        <c:axId val="122293248"/>
        <c:scaling>
          <c:orientation val="minMax"/>
        </c:scaling>
        <c:delete val="0"/>
        <c:axPos val="b"/>
        <c:majorTickMark val="out"/>
        <c:minorTickMark val="none"/>
        <c:tickLblPos val="nextTo"/>
        <c:txPr>
          <a:bodyPr/>
          <a:lstStyle/>
          <a:p>
            <a:pPr>
              <a:defRPr sz="1200"/>
            </a:pPr>
            <a:endParaRPr lang="en-US"/>
          </a:p>
        </c:txPr>
        <c:crossAx val="122319616"/>
        <c:crosses val="autoZero"/>
        <c:auto val="1"/>
        <c:lblAlgn val="ctr"/>
        <c:lblOffset val="100"/>
        <c:noMultiLvlLbl val="0"/>
      </c:catAx>
      <c:valAx>
        <c:axId val="122319616"/>
        <c:scaling>
          <c:orientation val="minMax"/>
          <c:max val="0.60000000000000064"/>
        </c:scaling>
        <c:delete val="0"/>
        <c:axPos val="l"/>
        <c:numFmt formatCode="0%" sourceLinked="1"/>
        <c:majorTickMark val="out"/>
        <c:minorTickMark val="none"/>
        <c:tickLblPos val="nextTo"/>
        <c:crossAx val="122293248"/>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Percent of Youth by Disability Categories</a:t>
            </a:r>
            <a:endParaRPr lang="en-US" dirty="0"/>
          </a:p>
        </c:rich>
      </c:tx>
      <c:layout/>
      <c:overlay val="0"/>
    </c:title>
    <c:autoTitleDeleted val="0"/>
    <c:plotArea>
      <c:layout/>
      <c:barChart>
        <c:barDir val="bar"/>
        <c:grouping val="clustered"/>
        <c:varyColors val="0"/>
        <c:ser>
          <c:idx val="0"/>
          <c:order val="0"/>
          <c:tx>
            <c:strRef>
              <c:f>Sheet1!$B$1</c:f>
              <c:strCache>
                <c:ptCount val="1"/>
                <c:pt idx="0">
                  <c:v>2009</c:v>
                </c:pt>
              </c:strCache>
            </c:strRef>
          </c:tx>
          <c:invertIfNegative val="0"/>
          <c:cat>
            <c:strRef>
              <c:f>Sheet1!$A$2:$A$14</c:f>
              <c:strCache>
                <c:ptCount val="13"/>
                <c:pt idx="0">
                  <c:v>Other Health Impairment</c:v>
                </c:pt>
                <c:pt idx="1">
                  <c:v>Traumatic Brain Injury</c:v>
                </c:pt>
                <c:pt idx="2">
                  <c:v>Visual Impairment including blindness</c:v>
                </c:pt>
                <c:pt idx="3">
                  <c:v>Deafness</c:v>
                </c:pt>
                <c:pt idx="4">
                  <c:v>Orthopedic Impairment</c:v>
                </c:pt>
                <c:pt idx="5">
                  <c:v>Hearing Impairments</c:v>
                </c:pt>
                <c:pt idx="6">
                  <c:v>Multiple Disabilities</c:v>
                </c:pt>
                <c:pt idx="7">
                  <c:v>Deaf-Blindness</c:v>
                </c:pt>
                <c:pt idx="8">
                  <c:v>Intellectual Disabilities</c:v>
                </c:pt>
                <c:pt idx="9">
                  <c:v>Emotional Disturbance</c:v>
                </c:pt>
                <c:pt idx="10">
                  <c:v>Autism</c:v>
                </c:pt>
                <c:pt idx="11">
                  <c:v>Speech or Language Impairment</c:v>
                </c:pt>
                <c:pt idx="12">
                  <c:v>Specific Learning Disability</c:v>
                </c:pt>
              </c:strCache>
            </c:strRef>
          </c:cat>
          <c:val>
            <c:numRef>
              <c:f>Sheet1!$B$2:$B$14</c:f>
              <c:numCache>
                <c:formatCode>0%</c:formatCode>
                <c:ptCount val="13"/>
                <c:pt idx="0">
                  <c:v>1.0000000000000005E-2</c:v>
                </c:pt>
                <c:pt idx="1">
                  <c:v>1.0000000000000005E-2</c:v>
                </c:pt>
                <c:pt idx="2">
                  <c:v>1.0000000000000005E-2</c:v>
                </c:pt>
                <c:pt idx="3">
                  <c:v>2.0000000000000011E-2</c:v>
                </c:pt>
                <c:pt idx="4">
                  <c:v>2.0000000000000011E-2</c:v>
                </c:pt>
                <c:pt idx="5">
                  <c:v>3.0000000000000002E-2</c:v>
                </c:pt>
                <c:pt idx="6">
                  <c:v>4.0000000000000022E-2</c:v>
                </c:pt>
                <c:pt idx="7">
                  <c:v>6.0000000000000032E-2</c:v>
                </c:pt>
                <c:pt idx="8">
                  <c:v>6.0000000000000032E-2</c:v>
                </c:pt>
                <c:pt idx="9">
                  <c:v>0.17</c:v>
                </c:pt>
                <c:pt idx="10">
                  <c:v>0.18000000000000022</c:v>
                </c:pt>
                <c:pt idx="11">
                  <c:v>0.18000000000000022</c:v>
                </c:pt>
                <c:pt idx="12">
                  <c:v>0.48000000000000032</c:v>
                </c:pt>
              </c:numCache>
            </c:numRef>
          </c:val>
        </c:ser>
        <c:dLbls>
          <c:showLegendKey val="0"/>
          <c:showVal val="0"/>
          <c:showCatName val="0"/>
          <c:showSerName val="0"/>
          <c:showPercent val="0"/>
          <c:showBubbleSize val="0"/>
        </c:dLbls>
        <c:gapWidth val="150"/>
        <c:axId val="122395264"/>
        <c:axId val="122405248"/>
      </c:barChart>
      <c:catAx>
        <c:axId val="122395264"/>
        <c:scaling>
          <c:orientation val="minMax"/>
        </c:scaling>
        <c:delete val="0"/>
        <c:axPos val="l"/>
        <c:majorTickMark val="out"/>
        <c:minorTickMark val="none"/>
        <c:tickLblPos val="nextTo"/>
        <c:txPr>
          <a:bodyPr/>
          <a:lstStyle/>
          <a:p>
            <a:pPr>
              <a:defRPr sz="1200"/>
            </a:pPr>
            <a:endParaRPr lang="en-US"/>
          </a:p>
        </c:txPr>
        <c:crossAx val="122405248"/>
        <c:crosses val="autoZero"/>
        <c:auto val="1"/>
        <c:lblAlgn val="ctr"/>
        <c:lblOffset val="100"/>
        <c:noMultiLvlLbl val="0"/>
      </c:catAx>
      <c:valAx>
        <c:axId val="122405248"/>
        <c:scaling>
          <c:orientation val="minMax"/>
          <c:max val="1"/>
        </c:scaling>
        <c:delete val="0"/>
        <c:axPos val="b"/>
        <c:numFmt formatCode="0%" sourceLinked="1"/>
        <c:majorTickMark val="out"/>
        <c:minorTickMark val="none"/>
        <c:tickLblPos val="nextTo"/>
        <c:crossAx val="122395264"/>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4000"/>
            </a:pPr>
            <a:r>
              <a:rPr lang="en-US" sz="4000" dirty="0"/>
              <a:t>Trend Data</a:t>
            </a:r>
          </a:p>
        </c:rich>
      </c:tx>
      <c:layout>
        <c:manualLayout>
          <c:xMode val="edge"/>
          <c:yMode val="edge"/>
          <c:x val="0.34386788567175164"/>
          <c:y val="6.8181818181818177E-2"/>
        </c:manualLayout>
      </c:layout>
      <c:overlay val="1"/>
    </c:title>
    <c:autoTitleDeleted val="0"/>
    <c:plotArea>
      <c:layout/>
      <c:barChart>
        <c:barDir val="col"/>
        <c:grouping val="clustered"/>
        <c:varyColors val="0"/>
        <c:ser>
          <c:idx val="0"/>
          <c:order val="0"/>
          <c:tx>
            <c:strRef>
              <c:f>'[Copy of 3 yr trend data PSO.xls]Sheet1'!$A$10</c:f>
              <c:strCache>
                <c:ptCount val="1"/>
                <c:pt idx="0">
                  <c:v>2010</c:v>
                </c:pt>
              </c:strCache>
            </c:strRef>
          </c:tx>
          <c:invertIfNegative val="0"/>
          <c:cat>
            <c:strRef>
              <c:f>'[Copy of 3 yr trend data PSO.xls]Sheet1'!$B$9:$F$9</c:f>
              <c:strCache>
                <c:ptCount val="5"/>
                <c:pt idx="0">
                  <c:v>Higher Ed</c:v>
                </c:pt>
                <c:pt idx="1">
                  <c:v>Competetive Employment</c:v>
                </c:pt>
                <c:pt idx="2">
                  <c:v>Other School, Training</c:v>
                </c:pt>
                <c:pt idx="3">
                  <c:v>Other Employment</c:v>
                </c:pt>
                <c:pt idx="4">
                  <c:v>Not Engaged</c:v>
                </c:pt>
              </c:strCache>
            </c:strRef>
          </c:cat>
          <c:val>
            <c:numRef>
              <c:f>'[Copy of 3 yr trend data PSO.xls]Sheet1'!$B$10:$F$10</c:f>
              <c:numCache>
                <c:formatCode>0.0%</c:formatCode>
                <c:ptCount val="5"/>
                <c:pt idx="0">
                  <c:v>0.24175824175824176</c:v>
                </c:pt>
                <c:pt idx="1">
                  <c:v>0.26425954997383566</c:v>
                </c:pt>
                <c:pt idx="2">
                  <c:v>7.1690214547357398E-2</c:v>
                </c:pt>
                <c:pt idx="3">
                  <c:v>8.2679225536368389E-2</c:v>
                </c:pt>
                <c:pt idx="4">
                  <c:v>0.33961276818419678</c:v>
                </c:pt>
              </c:numCache>
            </c:numRef>
          </c:val>
        </c:ser>
        <c:ser>
          <c:idx val="1"/>
          <c:order val="1"/>
          <c:tx>
            <c:strRef>
              <c:f>'[Copy of 3 yr trend data PSO.xls]Sheet1'!$A$11</c:f>
              <c:strCache>
                <c:ptCount val="1"/>
                <c:pt idx="0">
                  <c:v>2011</c:v>
                </c:pt>
              </c:strCache>
            </c:strRef>
          </c:tx>
          <c:invertIfNegative val="0"/>
          <c:cat>
            <c:strRef>
              <c:f>'[Copy of 3 yr trend data PSO.xls]Sheet1'!$B$9:$F$9</c:f>
              <c:strCache>
                <c:ptCount val="5"/>
                <c:pt idx="0">
                  <c:v>Higher Ed</c:v>
                </c:pt>
                <c:pt idx="1">
                  <c:v>Competetive Employment</c:v>
                </c:pt>
                <c:pt idx="2">
                  <c:v>Other School, Training</c:v>
                </c:pt>
                <c:pt idx="3">
                  <c:v>Other Employment</c:v>
                </c:pt>
                <c:pt idx="4">
                  <c:v>Not Engaged</c:v>
                </c:pt>
              </c:strCache>
            </c:strRef>
          </c:cat>
          <c:val>
            <c:numRef>
              <c:f>'[Copy of 3 yr trend data PSO.xls]Sheet1'!$B$11:$F$11</c:f>
              <c:numCache>
                <c:formatCode>0.0%</c:formatCode>
                <c:ptCount val="5"/>
                <c:pt idx="0">
                  <c:v>0.25289089994972347</c:v>
                </c:pt>
                <c:pt idx="1">
                  <c:v>0.29110105580693818</c:v>
                </c:pt>
                <c:pt idx="2">
                  <c:v>6.3851181498240317E-2</c:v>
                </c:pt>
                <c:pt idx="3">
                  <c:v>7.1895424836601302E-2</c:v>
                </c:pt>
                <c:pt idx="4">
                  <c:v>0.3273001508295626</c:v>
                </c:pt>
              </c:numCache>
            </c:numRef>
          </c:val>
        </c:ser>
        <c:ser>
          <c:idx val="2"/>
          <c:order val="2"/>
          <c:tx>
            <c:strRef>
              <c:f>'[Copy of 3 yr trend data PSO.xls]Sheet1'!$A$12</c:f>
              <c:strCache>
                <c:ptCount val="1"/>
                <c:pt idx="0">
                  <c:v>2012</c:v>
                </c:pt>
              </c:strCache>
            </c:strRef>
          </c:tx>
          <c:invertIfNegative val="0"/>
          <c:cat>
            <c:strRef>
              <c:f>'[Copy of 3 yr trend data PSO.xls]Sheet1'!$B$9:$F$9</c:f>
              <c:strCache>
                <c:ptCount val="5"/>
                <c:pt idx="0">
                  <c:v>Higher Ed</c:v>
                </c:pt>
                <c:pt idx="1">
                  <c:v>Competetive Employment</c:v>
                </c:pt>
                <c:pt idx="2">
                  <c:v>Other School, Training</c:v>
                </c:pt>
                <c:pt idx="3">
                  <c:v>Other Employment</c:v>
                </c:pt>
                <c:pt idx="4">
                  <c:v>Not Engaged</c:v>
                </c:pt>
              </c:strCache>
            </c:strRef>
          </c:cat>
          <c:val>
            <c:numRef>
              <c:f>'[Copy of 3 yr trend data PSO.xls]Sheet1'!$B$12:$F$12</c:f>
              <c:numCache>
                <c:formatCode>0.0%</c:formatCode>
                <c:ptCount val="5"/>
                <c:pt idx="0">
                  <c:v>0.25057208237986273</c:v>
                </c:pt>
                <c:pt idx="1">
                  <c:v>0.30205949656750575</c:v>
                </c:pt>
                <c:pt idx="2">
                  <c:v>7.3798627002288328E-2</c:v>
                </c:pt>
                <c:pt idx="3">
                  <c:v>9.1533180778032033E-2</c:v>
                </c:pt>
                <c:pt idx="4">
                  <c:v>0.28203661327231122</c:v>
                </c:pt>
              </c:numCache>
            </c:numRef>
          </c:val>
        </c:ser>
        <c:ser>
          <c:idx val="3"/>
          <c:order val="3"/>
          <c:tx>
            <c:strRef>
              <c:f>'[Copy of 3 yr trend data PSO.xls]Sheet1'!$A$13</c:f>
              <c:strCache>
                <c:ptCount val="1"/>
                <c:pt idx="0">
                  <c:v>2013</c:v>
                </c:pt>
              </c:strCache>
            </c:strRef>
          </c:tx>
          <c:invertIfNegative val="0"/>
          <c:cat>
            <c:strRef>
              <c:f>'[Copy of 3 yr trend data PSO.xls]Sheet1'!$B$9:$F$9</c:f>
              <c:strCache>
                <c:ptCount val="5"/>
                <c:pt idx="0">
                  <c:v>Higher Ed</c:v>
                </c:pt>
                <c:pt idx="1">
                  <c:v>Competetive Employment</c:v>
                </c:pt>
                <c:pt idx="2">
                  <c:v>Other School, Training</c:v>
                </c:pt>
                <c:pt idx="3">
                  <c:v>Other Employment</c:v>
                </c:pt>
                <c:pt idx="4">
                  <c:v>Not Engaged</c:v>
                </c:pt>
              </c:strCache>
            </c:strRef>
          </c:cat>
          <c:val>
            <c:numRef>
              <c:f>'[Copy of 3 yr trend data PSO.xls]Sheet1'!$B$13:$F$13</c:f>
              <c:numCache>
                <c:formatCode>0.0%</c:formatCode>
                <c:ptCount val="5"/>
                <c:pt idx="0">
                  <c:v>0.25705329153605017</c:v>
                </c:pt>
                <c:pt idx="1">
                  <c:v>0.28683385579937304</c:v>
                </c:pt>
                <c:pt idx="2">
                  <c:v>5.9561128526645767E-2</c:v>
                </c:pt>
                <c:pt idx="3">
                  <c:v>9.6656217345872514E-2</c:v>
                </c:pt>
                <c:pt idx="4">
                  <c:v>0.29989550679205851</c:v>
                </c:pt>
              </c:numCache>
            </c:numRef>
          </c:val>
        </c:ser>
        <c:ser>
          <c:idx val="4"/>
          <c:order val="4"/>
          <c:tx>
            <c:strRef>
              <c:f>'[Copy of 3 yr trend data PSO.xls]Sheet1'!$A$14</c:f>
              <c:strCache>
                <c:ptCount val="1"/>
                <c:pt idx="0">
                  <c:v>2014</c:v>
                </c:pt>
              </c:strCache>
            </c:strRef>
          </c:tx>
          <c:invertIfNegative val="0"/>
          <c:cat>
            <c:strRef>
              <c:f>'[Copy of 3 yr trend data PSO.xls]Sheet1'!$B$9:$F$9</c:f>
              <c:strCache>
                <c:ptCount val="5"/>
                <c:pt idx="0">
                  <c:v>Higher Ed</c:v>
                </c:pt>
                <c:pt idx="1">
                  <c:v>Competetive Employment</c:v>
                </c:pt>
                <c:pt idx="2">
                  <c:v>Other School, Training</c:v>
                </c:pt>
                <c:pt idx="3">
                  <c:v>Other Employment</c:v>
                </c:pt>
                <c:pt idx="4">
                  <c:v>Not Engaged</c:v>
                </c:pt>
              </c:strCache>
            </c:strRef>
          </c:cat>
          <c:val>
            <c:numRef>
              <c:f>'[Copy of 3 yr trend data PSO.xls]Sheet1'!$B$14:$F$14</c:f>
              <c:numCache>
                <c:formatCode>0.0%</c:formatCode>
                <c:ptCount val="5"/>
                <c:pt idx="0">
                  <c:v>0.23991130820399112</c:v>
                </c:pt>
                <c:pt idx="1">
                  <c:v>0.29933481152993346</c:v>
                </c:pt>
                <c:pt idx="2">
                  <c:v>5.8536585365853662E-2</c:v>
                </c:pt>
                <c:pt idx="3">
                  <c:v>9.9334811529933481E-2</c:v>
                </c:pt>
                <c:pt idx="4">
                  <c:v>0.30288248337028822</c:v>
                </c:pt>
              </c:numCache>
            </c:numRef>
          </c:val>
        </c:ser>
        <c:dLbls>
          <c:showLegendKey val="0"/>
          <c:showVal val="0"/>
          <c:showCatName val="0"/>
          <c:showSerName val="0"/>
          <c:showPercent val="0"/>
          <c:showBubbleSize val="0"/>
        </c:dLbls>
        <c:gapWidth val="150"/>
        <c:axId val="49325568"/>
        <c:axId val="49327104"/>
      </c:barChart>
      <c:catAx>
        <c:axId val="49325568"/>
        <c:scaling>
          <c:orientation val="minMax"/>
        </c:scaling>
        <c:delete val="0"/>
        <c:axPos val="b"/>
        <c:majorTickMark val="out"/>
        <c:minorTickMark val="none"/>
        <c:tickLblPos val="nextTo"/>
        <c:crossAx val="49327104"/>
        <c:crosses val="autoZero"/>
        <c:auto val="1"/>
        <c:lblAlgn val="ctr"/>
        <c:lblOffset val="100"/>
        <c:noMultiLvlLbl val="0"/>
      </c:catAx>
      <c:valAx>
        <c:axId val="49327104"/>
        <c:scaling>
          <c:orientation val="minMax"/>
          <c:max val="1"/>
        </c:scaling>
        <c:delete val="0"/>
        <c:axPos val="l"/>
        <c:majorGridlines/>
        <c:numFmt formatCode="0%" sourceLinked="0"/>
        <c:majorTickMark val="out"/>
        <c:minorTickMark val="none"/>
        <c:tickLblPos val="nextTo"/>
        <c:crossAx val="49325568"/>
        <c:crosses val="autoZero"/>
        <c:crossBetween val="between"/>
      </c:valAx>
    </c:plotArea>
    <c:legend>
      <c:legendPos val="t"/>
      <c:layout>
        <c:manualLayout>
          <c:xMode val="edge"/>
          <c:yMode val="edge"/>
          <c:x val="0.23969533959903686"/>
          <c:y val="0.23842594249582438"/>
          <c:w val="0.5210748031496063"/>
          <c:h val="8.3717191601049873E-2"/>
        </c:manualLayout>
      </c:layout>
      <c:overlay val="0"/>
      <c:txPr>
        <a:bodyPr/>
        <a:lstStyle/>
        <a:p>
          <a:pPr>
            <a:defRPr sz="1400" baseline="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906945-70FE-48A7-86BF-4BDE0A982556}" type="doc">
      <dgm:prSet loTypeId="urn:microsoft.com/office/officeart/2005/8/layout/cycle2" loCatId="cycle" qsTypeId="urn:microsoft.com/office/officeart/2005/8/quickstyle/simple5" qsCatId="simple" csTypeId="urn:microsoft.com/office/officeart/2005/8/colors/accent1_2" csCatId="accent1" phldr="1"/>
      <dgm:spPr/>
      <dgm:t>
        <a:bodyPr/>
        <a:lstStyle/>
        <a:p>
          <a:endParaRPr lang="en-US"/>
        </a:p>
      </dgm:t>
    </dgm:pt>
    <dgm:pt modelId="{4AF4C4A8-FF24-458E-B4BF-089F9E080FE2}">
      <dgm:prSet phldrT="[Text]"/>
      <dgm:spPr>
        <a:solidFill>
          <a:srgbClr val="FF0000"/>
        </a:solidFill>
      </dgm:spPr>
      <dgm:t>
        <a:bodyPr/>
        <a:lstStyle/>
        <a:p>
          <a:r>
            <a:rPr lang="en-US" dirty="0" smtClean="0"/>
            <a:t>Gather Data</a:t>
          </a:r>
          <a:endParaRPr lang="en-US" dirty="0"/>
        </a:p>
      </dgm:t>
    </dgm:pt>
    <dgm:pt modelId="{BA8B02BC-B38E-413E-A883-0A9ED8D53A93}" type="parTrans" cxnId="{95A41180-21E6-494B-8605-22B6DE921284}">
      <dgm:prSet/>
      <dgm:spPr/>
      <dgm:t>
        <a:bodyPr/>
        <a:lstStyle/>
        <a:p>
          <a:endParaRPr lang="en-US"/>
        </a:p>
      </dgm:t>
    </dgm:pt>
    <dgm:pt modelId="{3B8FC695-30A7-4418-A016-18F0BA983D91}" type="sibTrans" cxnId="{95A41180-21E6-494B-8605-22B6DE921284}">
      <dgm:prSet/>
      <dgm:spPr>
        <a:solidFill>
          <a:srgbClr val="FF0000"/>
        </a:solidFill>
      </dgm:spPr>
      <dgm:t>
        <a:bodyPr/>
        <a:lstStyle/>
        <a:p>
          <a:endParaRPr lang="en-US"/>
        </a:p>
      </dgm:t>
    </dgm:pt>
    <dgm:pt modelId="{1B307A3E-F718-4955-81FE-D43AEB6F5F94}">
      <dgm:prSet phldrT="[Text]"/>
      <dgm:spPr>
        <a:solidFill>
          <a:srgbClr val="7030A0"/>
        </a:solidFill>
      </dgm:spPr>
      <dgm:t>
        <a:bodyPr/>
        <a:lstStyle/>
        <a:p>
          <a:r>
            <a:rPr lang="en-US" dirty="0" smtClean="0"/>
            <a:t>Use Data</a:t>
          </a:r>
          <a:endParaRPr lang="en-US" dirty="0"/>
        </a:p>
      </dgm:t>
    </dgm:pt>
    <dgm:pt modelId="{2CEDD1AA-8453-45A6-B83A-7BF64B074BAE}" type="parTrans" cxnId="{7B4E2D89-B8B6-4B18-86E6-464C4A8F25C9}">
      <dgm:prSet/>
      <dgm:spPr/>
      <dgm:t>
        <a:bodyPr/>
        <a:lstStyle/>
        <a:p>
          <a:endParaRPr lang="en-US"/>
        </a:p>
      </dgm:t>
    </dgm:pt>
    <dgm:pt modelId="{CFD2FEE7-0503-4127-9F98-4C3028D8F0BE}" type="sibTrans" cxnId="{7B4E2D89-B8B6-4B18-86E6-464C4A8F25C9}">
      <dgm:prSet/>
      <dgm:spPr>
        <a:solidFill>
          <a:srgbClr val="7030A0"/>
        </a:solidFill>
      </dgm:spPr>
      <dgm:t>
        <a:bodyPr/>
        <a:lstStyle/>
        <a:p>
          <a:endParaRPr lang="en-US"/>
        </a:p>
      </dgm:t>
    </dgm:pt>
    <dgm:pt modelId="{0C3324B2-AF58-40B6-9973-45D441F10655}">
      <dgm:prSet phldrT="[Text]"/>
      <dgm:spPr>
        <a:solidFill>
          <a:srgbClr val="00B050"/>
        </a:solidFill>
      </dgm:spPr>
      <dgm:t>
        <a:bodyPr/>
        <a:lstStyle/>
        <a:p>
          <a:r>
            <a:rPr lang="en-US" dirty="0" smtClean="0"/>
            <a:t>Improve Programs</a:t>
          </a:r>
          <a:endParaRPr lang="en-US" dirty="0"/>
        </a:p>
      </dgm:t>
    </dgm:pt>
    <dgm:pt modelId="{9935A177-7ADD-42B7-9403-34AF9F8B06DE}" type="parTrans" cxnId="{DB60BFE9-43DE-45E4-90D9-17B6D7315978}">
      <dgm:prSet/>
      <dgm:spPr/>
      <dgm:t>
        <a:bodyPr/>
        <a:lstStyle/>
        <a:p>
          <a:endParaRPr lang="en-US"/>
        </a:p>
      </dgm:t>
    </dgm:pt>
    <dgm:pt modelId="{06340053-96B9-4F22-9F04-1DCABD60B8CC}" type="sibTrans" cxnId="{DB60BFE9-43DE-45E4-90D9-17B6D7315978}">
      <dgm:prSet/>
      <dgm:spPr>
        <a:solidFill>
          <a:srgbClr val="00B050"/>
        </a:solidFill>
      </dgm:spPr>
      <dgm:t>
        <a:bodyPr/>
        <a:lstStyle/>
        <a:p>
          <a:endParaRPr lang="en-US"/>
        </a:p>
      </dgm:t>
    </dgm:pt>
    <dgm:pt modelId="{2601DBBA-4B76-4D5C-AC86-413A65FF44C0}">
      <dgm:prSet phldrT="[Text]"/>
      <dgm:spPr>
        <a:solidFill>
          <a:srgbClr val="00B0F0"/>
        </a:solidFill>
      </dgm:spPr>
      <dgm:t>
        <a:bodyPr/>
        <a:lstStyle/>
        <a:p>
          <a:r>
            <a:rPr lang="en-US" dirty="0" smtClean="0"/>
            <a:t>Positive Post-School Outcomes</a:t>
          </a:r>
          <a:endParaRPr lang="en-US" dirty="0"/>
        </a:p>
      </dgm:t>
    </dgm:pt>
    <dgm:pt modelId="{F69BFB38-8A02-4D11-A76C-DED7227ACD58}" type="parTrans" cxnId="{1EA6CB66-57E8-40B3-AAD7-3BC2484F9F58}">
      <dgm:prSet/>
      <dgm:spPr/>
      <dgm:t>
        <a:bodyPr/>
        <a:lstStyle/>
        <a:p>
          <a:endParaRPr lang="en-US"/>
        </a:p>
      </dgm:t>
    </dgm:pt>
    <dgm:pt modelId="{11676FEA-D627-4423-AA44-93B8000B1EA9}" type="sibTrans" cxnId="{1EA6CB66-57E8-40B3-AAD7-3BC2484F9F58}">
      <dgm:prSet/>
      <dgm:spPr>
        <a:solidFill>
          <a:srgbClr val="00B0F0"/>
        </a:solidFill>
      </dgm:spPr>
      <dgm:t>
        <a:bodyPr/>
        <a:lstStyle/>
        <a:p>
          <a:endParaRPr lang="en-US"/>
        </a:p>
      </dgm:t>
    </dgm:pt>
    <dgm:pt modelId="{7BE54952-B705-4196-B7BA-3AF603AC69B4}" type="pres">
      <dgm:prSet presAssocID="{C6906945-70FE-48A7-86BF-4BDE0A982556}" presName="cycle" presStyleCnt="0">
        <dgm:presLayoutVars>
          <dgm:dir/>
          <dgm:resizeHandles val="exact"/>
        </dgm:presLayoutVars>
      </dgm:prSet>
      <dgm:spPr/>
      <dgm:t>
        <a:bodyPr/>
        <a:lstStyle/>
        <a:p>
          <a:endParaRPr lang="en-US"/>
        </a:p>
      </dgm:t>
    </dgm:pt>
    <dgm:pt modelId="{F6522F57-1A07-4C96-92E1-855189720BC4}" type="pres">
      <dgm:prSet presAssocID="{4AF4C4A8-FF24-458E-B4BF-089F9E080FE2}" presName="node" presStyleLbl="node1" presStyleIdx="0" presStyleCnt="4">
        <dgm:presLayoutVars>
          <dgm:bulletEnabled val="1"/>
        </dgm:presLayoutVars>
      </dgm:prSet>
      <dgm:spPr/>
      <dgm:t>
        <a:bodyPr/>
        <a:lstStyle/>
        <a:p>
          <a:endParaRPr lang="en-US"/>
        </a:p>
      </dgm:t>
    </dgm:pt>
    <dgm:pt modelId="{3F682C0D-B87F-4C69-B424-F2019C54D29C}" type="pres">
      <dgm:prSet presAssocID="{3B8FC695-30A7-4418-A016-18F0BA983D91}" presName="sibTrans" presStyleLbl="sibTrans2D1" presStyleIdx="0" presStyleCnt="4"/>
      <dgm:spPr/>
      <dgm:t>
        <a:bodyPr/>
        <a:lstStyle/>
        <a:p>
          <a:endParaRPr lang="en-US"/>
        </a:p>
      </dgm:t>
    </dgm:pt>
    <dgm:pt modelId="{5E8AD89D-18AB-4E5D-A72B-829BE30ED3D9}" type="pres">
      <dgm:prSet presAssocID="{3B8FC695-30A7-4418-A016-18F0BA983D91}" presName="connectorText" presStyleLbl="sibTrans2D1" presStyleIdx="0" presStyleCnt="4"/>
      <dgm:spPr/>
      <dgm:t>
        <a:bodyPr/>
        <a:lstStyle/>
        <a:p>
          <a:endParaRPr lang="en-US"/>
        </a:p>
      </dgm:t>
    </dgm:pt>
    <dgm:pt modelId="{4EF6A7BE-40D7-432E-80A3-130A77830860}" type="pres">
      <dgm:prSet presAssocID="{1B307A3E-F718-4955-81FE-D43AEB6F5F94}" presName="node" presStyleLbl="node1" presStyleIdx="1" presStyleCnt="4">
        <dgm:presLayoutVars>
          <dgm:bulletEnabled val="1"/>
        </dgm:presLayoutVars>
      </dgm:prSet>
      <dgm:spPr/>
      <dgm:t>
        <a:bodyPr/>
        <a:lstStyle/>
        <a:p>
          <a:endParaRPr lang="en-US"/>
        </a:p>
      </dgm:t>
    </dgm:pt>
    <dgm:pt modelId="{D942AC5C-51FF-4D9F-A94A-BCC9E79FFC46}" type="pres">
      <dgm:prSet presAssocID="{CFD2FEE7-0503-4127-9F98-4C3028D8F0BE}" presName="sibTrans" presStyleLbl="sibTrans2D1" presStyleIdx="1" presStyleCnt="4"/>
      <dgm:spPr/>
      <dgm:t>
        <a:bodyPr/>
        <a:lstStyle/>
        <a:p>
          <a:endParaRPr lang="en-US"/>
        </a:p>
      </dgm:t>
    </dgm:pt>
    <dgm:pt modelId="{5DC2B4B8-91C3-4F57-BEF5-5A51169E22FB}" type="pres">
      <dgm:prSet presAssocID="{CFD2FEE7-0503-4127-9F98-4C3028D8F0BE}" presName="connectorText" presStyleLbl="sibTrans2D1" presStyleIdx="1" presStyleCnt="4"/>
      <dgm:spPr/>
      <dgm:t>
        <a:bodyPr/>
        <a:lstStyle/>
        <a:p>
          <a:endParaRPr lang="en-US"/>
        </a:p>
      </dgm:t>
    </dgm:pt>
    <dgm:pt modelId="{C87A319D-701A-438F-B177-AD2D39F7693B}" type="pres">
      <dgm:prSet presAssocID="{0C3324B2-AF58-40B6-9973-45D441F10655}" presName="node" presStyleLbl="node1" presStyleIdx="2" presStyleCnt="4">
        <dgm:presLayoutVars>
          <dgm:bulletEnabled val="1"/>
        </dgm:presLayoutVars>
      </dgm:prSet>
      <dgm:spPr/>
      <dgm:t>
        <a:bodyPr/>
        <a:lstStyle/>
        <a:p>
          <a:endParaRPr lang="en-US"/>
        </a:p>
      </dgm:t>
    </dgm:pt>
    <dgm:pt modelId="{142A3D0F-DF39-44DF-B223-CE9DAA8A8B3E}" type="pres">
      <dgm:prSet presAssocID="{06340053-96B9-4F22-9F04-1DCABD60B8CC}" presName="sibTrans" presStyleLbl="sibTrans2D1" presStyleIdx="2" presStyleCnt="4"/>
      <dgm:spPr/>
      <dgm:t>
        <a:bodyPr/>
        <a:lstStyle/>
        <a:p>
          <a:endParaRPr lang="en-US"/>
        </a:p>
      </dgm:t>
    </dgm:pt>
    <dgm:pt modelId="{EFF7CF82-665D-43E5-820A-75F577F3211F}" type="pres">
      <dgm:prSet presAssocID="{06340053-96B9-4F22-9F04-1DCABD60B8CC}" presName="connectorText" presStyleLbl="sibTrans2D1" presStyleIdx="2" presStyleCnt="4"/>
      <dgm:spPr/>
      <dgm:t>
        <a:bodyPr/>
        <a:lstStyle/>
        <a:p>
          <a:endParaRPr lang="en-US"/>
        </a:p>
      </dgm:t>
    </dgm:pt>
    <dgm:pt modelId="{0D1B3D96-A0A4-49DF-B4EC-5409BC987F0E}" type="pres">
      <dgm:prSet presAssocID="{2601DBBA-4B76-4D5C-AC86-413A65FF44C0}" presName="node" presStyleLbl="node1" presStyleIdx="3" presStyleCnt="4">
        <dgm:presLayoutVars>
          <dgm:bulletEnabled val="1"/>
        </dgm:presLayoutVars>
      </dgm:prSet>
      <dgm:spPr/>
      <dgm:t>
        <a:bodyPr/>
        <a:lstStyle/>
        <a:p>
          <a:endParaRPr lang="en-US"/>
        </a:p>
      </dgm:t>
    </dgm:pt>
    <dgm:pt modelId="{C437C4C3-AA53-46B2-A104-D00391DE463A}" type="pres">
      <dgm:prSet presAssocID="{11676FEA-D627-4423-AA44-93B8000B1EA9}" presName="sibTrans" presStyleLbl="sibTrans2D1" presStyleIdx="3" presStyleCnt="4"/>
      <dgm:spPr/>
      <dgm:t>
        <a:bodyPr/>
        <a:lstStyle/>
        <a:p>
          <a:endParaRPr lang="en-US"/>
        </a:p>
      </dgm:t>
    </dgm:pt>
    <dgm:pt modelId="{FAC0473F-F947-4B6A-AC9F-4763F1C7ACC1}" type="pres">
      <dgm:prSet presAssocID="{11676FEA-D627-4423-AA44-93B8000B1EA9}" presName="connectorText" presStyleLbl="sibTrans2D1" presStyleIdx="3" presStyleCnt="4"/>
      <dgm:spPr/>
      <dgm:t>
        <a:bodyPr/>
        <a:lstStyle/>
        <a:p>
          <a:endParaRPr lang="en-US"/>
        </a:p>
      </dgm:t>
    </dgm:pt>
  </dgm:ptLst>
  <dgm:cxnLst>
    <dgm:cxn modelId="{F32BD6B5-1862-42D1-B73E-430A48829B1F}" type="presOf" srcId="{1B307A3E-F718-4955-81FE-D43AEB6F5F94}" destId="{4EF6A7BE-40D7-432E-80A3-130A77830860}" srcOrd="0" destOrd="0" presId="urn:microsoft.com/office/officeart/2005/8/layout/cycle2"/>
    <dgm:cxn modelId="{DC7690A2-3300-4ADC-A314-880D31F26FA4}" type="presOf" srcId="{CFD2FEE7-0503-4127-9F98-4C3028D8F0BE}" destId="{D942AC5C-51FF-4D9F-A94A-BCC9E79FFC46}" srcOrd="0" destOrd="0" presId="urn:microsoft.com/office/officeart/2005/8/layout/cycle2"/>
    <dgm:cxn modelId="{4923BDBC-C589-475D-91AB-C044CBD979FF}" type="presOf" srcId="{4AF4C4A8-FF24-458E-B4BF-089F9E080FE2}" destId="{F6522F57-1A07-4C96-92E1-855189720BC4}" srcOrd="0" destOrd="0" presId="urn:microsoft.com/office/officeart/2005/8/layout/cycle2"/>
    <dgm:cxn modelId="{D03FD17E-136A-4142-819D-FEC4ECCC6A07}" type="presOf" srcId="{0C3324B2-AF58-40B6-9973-45D441F10655}" destId="{C87A319D-701A-438F-B177-AD2D39F7693B}" srcOrd="0" destOrd="0" presId="urn:microsoft.com/office/officeart/2005/8/layout/cycle2"/>
    <dgm:cxn modelId="{9B95B827-84EF-4453-9E34-AC6F1E9F0666}" type="presOf" srcId="{3B8FC695-30A7-4418-A016-18F0BA983D91}" destId="{3F682C0D-B87F-4C69-B424-F2019C54D29C}" srcOrd="0" destOrd="0" presId="urn:microsoft.com/office/officeart/2005/8/layout/cycle2"/>
    <dgm:cxn modelId="{7B4E2D89-B8B6-4B18-86E6-464C4A8F25C9}" srcId="{C6906945-70FE-48A7-86BF-4BDE0A982556}" destId="{1B307A3E-F718-4955-81FE-D43AEB6F5F94}" srcOrd="1" destOrd="0" parTransId="{2CEDD1AA-8453-45A6-B83A-7BF64B074BAE}" sibTransId="{CFD2FEE7-0503-4127-9F98-4C3028D8F0BE}"/>
    <dgm:cxn modelId="{FCC19B9E-89CC-4BA9-9039-0B132D2CD941}" type="presOf" srcId="{11676FEA-D627-4423-AA44-93B8000B1EA9}" destId="{FAC0473F-F947-4B6A-AC9F-4763F1C7ACC1}" srcOrd="1" destOrd="0" presId="urn:microsoft.com/office/officeart/2005/8/layout/cycle2"/>
    <dgm:cxn modelId="{1644A1A4-0BB4-4786-A130-520022DFC004}" type="presOf" srcId="{06340053-96B9-4F22-9F04-1DCABD60B8CC}" destId="{142A3D0F-DF39-44DF-B223-CE9DAA8A8B3E}" srcOrd="0" destOrd="0" presId="urn:microsoft.com/office/officeart/2005/8/layout/cycle2"/>
    <dgm:cxn modelId="{C6D2CEED-C757-4644-8222-715DD8DBF86C}" type="presOf" srcId="{C6906945-70FE-48A7-86BF-4BDE0A982556}" destId="{7BE54952-B705-4196-B7BA-3AF603AC69B4}" srcOrd="0" destOrd="0" presId="urn:microsoft.com/office/officeart/2005/8/layout/cycle2"/>
    <dgm:cxn modelId="{95A41180-21E6-494B-8605-22B6DE921284}" srcId="{C6906945-70FE-48A7-86BF-4BDE0A982556}" destId="{4AF4C4A8-FF24-458E-B4BF-089F9E080FE2}" srcOrd="0" destOrd="0" parTransId="{BA8B02BC-B38E-413E-A883-0A9ED8D53A93}" sibTransId="{3B8FC695-30A7-4418-A016-18F0BA983D91}"/>
    <dgm:cxn modelId="{DB60BFE9-43DE-45E4-90D9-17B6D7315978}" srcId="{C6906945-70FE-48A7-86BF-4BDE0A982556}" destId="{0C3324B2-AF58-40B6-9973-45D441F10655}" srcOrd="2" destOrd="0" parTransId="{9935A177-7ADD-42B7-9403-34AF9F8B06DE}" sibTransId="{06340053-96B9-4F22-9F04-1DCABD60B8CC}"/>
    <dgm:cxn modelId="{1EA6CB66-57E8-40B3-AAD7-3BC2484F9F58}" srcId="{C6906945-70FE-48A7-86BF-4BDE0A982556}" destId="{2601DBBA-4B76-4D5C-AC86-413A65FF44C0}" srcOrd="3" destOrd="0" parTransId="{F69BFB38-8A02-4D11-A76C-DED7227ACD58}" sibTransId="{11676FEA-D627-4423-AA44-93B8000B1EA9}"/>
    <dgm:cxn modelId="{907F4831-7D99-41E8-A0DC-E705AF6A2BD9}" type="presOf" srcId="{2601DBBA-4B76-4D5C-AC86-413A65FF44C0}" destId="{0D1B3D96-A0A4-49DF-B4EC-5409BC987F0E}" srcOrd="0" destOrd="0" presId="urn:microsoft.com/office/officeart/2005/8/layout/cycle2"/>
    <dgm:cxn modelId="{665E4867-2587-4FCD-B443-6E8917913CE7}" type="presOf" srcId="{11676FEA-D627-4423-AA44-93B8000B1EA9}" destId="{C437C4C3-AA53-46B2-A104-D00391DE463A}" srcOrd="0" destOrd="0" presId="urn:microsoft.com/office/officeart/2005/8/layout/cycle2"/>
    <dgm:cxn modelId="{EA619230-88E0-4D7C-AEB0-DDA34A1F8771}" type="presOf" srcId="{3B8FC695-30A7-4418-A016-18F0BA983D91}" destId="{5E8AD89D-18AB-4E5D-A72B-829BE30ED3D9}" srcOrd="1" destOrd="0" presId="urn:microsoft.com/office/officeart/2005/8/layout/cycle2"/>
    <dgm:cxn modelId="{1F4B979E-7363-40F7-B5F2-4E77D6A043E9}" type="presOf" srcId="{CFD2FEE7-0503-4127-9F98-4C3028D8F0BE}" destId="{5DC2B4B8-91C3-4F57-BEF5-5A51169E22FB}" srcOrd="1" destOrd="0" presId="urn:microsoft.com/office/officeart/2005/8/layout/cycle2"/>
    <dgm:cxn modelId="{457E8C44-366E-425D-85C0-389BCC17AD30}" type="presOf" srcId="{06340053-96B9-4F22-9F04-1DCABD60B8CC}" destId="{EFF7CF82-665D-43E5-820A-75F577F3211F}" srcOrd="1" destOrd="0" presId="urn:microsoft.com/office/officeart/2005/8/layout/cycle2"/>
    <dgm:cxn modelId="{AE40ADA6-34DA-4F74-AED2-F88AC7C06533}" type="presParOf" srcId="{7BE54952-B705-4196-B7BA-3AF603AC69B4}" destId="{F6522F57-1A07-4C96-92E1-855189720BC4}" srcOrd="0" destOrd="0" presId="urn:microsoft.com/office/officeart/2005/8/layout/cycle2"/>
    <dgm:cxn modelId="{75B37ACB-C538-4721-A4E5-6D49387456AA}" type="presParOf" srcId="{7BE54952-B705-4196-B7BA-3AF603AC69B4}" destId="{3F682C0D-B87F-4C69-B424-F2019C54D29C}" srcOrd="1" destOrd="0" presId="urn:microsoft.com/office/officeart/2005/8/layout/cycle2"/>
    <dgm:cxn modelId="{5DDBDE0B-D3CA-4661-87CD-278564DD33E8}" type="presParOf" srcId="{3F682C0D-B87F-4C69-B424-F2019C54D29C}" destId="{5E8AD89D-18AB-4E5D-A72B-829BE30ED3D9}" srcOrd="0" destOrd="0" presId="urn:microsoft.com/office/officeart/2005/8/layout/cycle2"/>
    <dgm:cxn modelId="{21126FA8-E834-4E6C-8940-5FF08544F09D}" type="presParOf" srcId="{7BE54952-B705-4196-B7BA-3AF603AC69B4}" destId="{4EF6A7BE-40D7-432E-80A3-130A77830860}" srcOrd="2" destOrd="0" presId="urn:microsoft.com/office/officeart/2005/8/layout/cycle2"/>
    <dgm:cxn modelId="{88EB11CF-9687-432B-937E-8198CC34E91D}" type="presParOf" srcId="{7BE54952-B705-4196-B7BA-3AF603AC69B4}" destId="{D942AC5C-51FF-4D9F-A94A-BCC9E79FFC46}" srcOrd="3" destOrd="0" presId="urn:microsoft.com/office/officeart/2005/8/layout/cycle2"/>
    <dgm:cxn modelId="{F4371139-2D9C-4E13-93AF-58676D920BA7}" type="presParOf" srcId="{D942AC5C-51FF-4D9F-A94A-BCC9E79FFC46}" destId="{5DC2B4B8-91C3-4F57-BEF5-5A51169E22FB}" srcOrd="0" destOrd="0" presId="urn:microsoft.com/office/officeart/2005/8/layout/cycle2"/>
    <dgm:cxn modelId="{2A9CEB2C-BBE7-411B-B62D-3ED9496E7593}" type="presParOf" srcId="{7BE54952-B705-4196-B7BA-3AF603AC69B4}" destId="{C87A319D-701A-438F-B177-AD2D39F7693B}" srcOrd="4" destOrd="0" presId="urn:microsoft.com/office/officeart/2005/8/layout/cycle2"/>
    <dgm:cxn modelId="{DEB60D4D-CBE3-4E69-9EC3-B014065027C8}" type="presParOf" srcId="{7BE54952-B705-4196-B7BA-3AF603AC69B4}" destId="{142A3D0F-DF39-44DF-B223-CE9DAA8A8B3E}" srcOrd="5" destOrd="0" presId="urn:microsoft.com/office/officeart/2005/8/layout/cycle2"/>
    <dgm:cxn modelId="{D4D001A7-26F3-4E36-9E76-0E926952F241}" type="presParOf" srcId="{142A3D0F-DF39-44DF-B223-CE9DAA8A8B3E}" destId="{EFF7CF82-665D-43E5-820A-75F577F3211F}" srcOrd="0" destOrd="0" presId="urn:microsoft.com/office/officeart/2005/8/layout/cycle2"/>
    <dgm:cxn modelId="{AD8C0B8A-BA48-4A70-AEB2-F86522065624}" type="presParOf" srcId="{7BE54952-B705-4196-B7BA-3AF603AC69B4}" destId="{0D1B3D96-A0A4-49DF-B4EC-5409BC987F0E}" srcOrd="6" destOrd="0" presId="urn:microsoft.com/office/officeart/2005/8/layout/cycle2"/>
    <dgm:cxn modelId="{3013B82A-50EE-45C6-A356-4764EA2ACE7D}" type="presParOf" srcId="{7BE54952-B705-4196-B7BA-3AF603AC69B4}" destId="{C437C4C3-AA53-46B2-A104-D00391DE463A}" srcOrd="7" destOrd="0" presId="urn:microsoft.com/office/officeart/2005/8/layout/cycle2"/>
    <dgm:cxn modelId="{3C92FB01-127F-4D93-89DC-7DAFBC34C3BC}" type="presParOf" srcId="{C437C4C3-AA53-46B2-A104-D00391DE463A}" destId="{FAC0473F-F947-4B6A-AC9F-4763F1C7ACC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22F57-1A07-4C96-92E1-855189720BC4}">
      <dsp:nvSpPr>
        <dsp:cNvPr id="0" name=""/>
        <dsp:cNvSpPr/>
      </dsp:nvSpPr>
      <dsp:spPr>
        <a:xfrm>
          <a:off x="2902706" y="1997"/>
          <a:ext cx="2195586" cy="2195586"/>
        </a:xfrm>
        <a:prstGeom prst="ellipse">
          <a:avLst/>
        </a:prstGeom>
        <a:solidFill>
          <a:srgbClr val="FF0000"/>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Gather Data</a:t>
          </a:r>
          <a:endParaRPr lang="en-US" sz="2600" kern="1200" dirty="0"/>
        </a:p>
      </dsp:txBody>
      <dsp:txXfrm>
        <a:off x="3224242" y="323533"/>
        <a:ext cx="1552514" cy="1552514"/>
      </dsp:txXfrm>
    </dsp:sp>
    <dsp:sp modelId="{3F682C0D-B87F-4C69-B424-F2019C54D29C}">
      <dsp:nvSpPr>
        <dsp:cNvPr id="0" name=""/>
        <dsp:cNvSpPr/>
      </dsp:nvSpPr>
      <dsp:spPr>
        <a:xfrm rot="2700000">
          <a:off x="4862374" y="1882239"/>
          <a:ext cx="582158" cy="741010"/>
        </a:xfrm>
        <a:prstGeom prst="rightArrow">
          <a:avLst>
            <a:gd name="adj1" fmla="val 60000"/>
            <a:gd name="adj2" fmla="val 50000"/>
          </a:avLst>
        </a:prstGeom>
        <a:solidFill>
          <a:srgbClr val="FF0000"/>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tint val="60000"/>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4887950" y="1968694"/>
        <a:ext cx="407511" cy="444606"/>
      </dsp:txXfrm>
    </dsp:sp>
    <dsp:sp modelId="{4EF6A7BE-40D7-432E-80A3-130A77830860}">
      <dsp:nvSpPr>
        <dsp:cNvPr id="0" name=""/>
        <dsp:cNvSpPr/>
      </dsp:nvSpPr>
      <dsp:spPr>
        <a:xfrm>
          <a:off x="5231915" y="2331206"/>
          <a:ext cx="2195586" cy="2195586"/>
        </a:xfrm>
        <a:prstGeom prst="ellipse">
          <a:avLst/>
        </a:prstGeom>
        <a:solidFill>
          <a:srgbClr val="7030A0"/>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Use Data</a:t>
          </a:r>
          <a:endParaRPr lang="en-US" sz="2600" kern="1200" dirty="0"/>
        </a:p>
      </dsp:txBody>
      <dsp:txXfrm>
        <a:off x="5553451" y="2652742"/>
        <a:ext cx="1552514" cy="1552514"/>
      </dsp:txXfrm>
    </dsp:sp>
    <dsp:sp modelId="{D942AC5C-51FF-4D9F-A94A-BCC9E79FFC46}">
      <dsp:nvSpPr>
        <dsp:cNvPr id="0" name=""/>
        <dsp:cNvSpPr/>
      </dsp:nvSpPr>
      <dsp:spPr>
        <a:xfrm rot="8100000">
          <a:off x="4885675" y="4211448"/>
          <a:ext cx="582158" cy="741010"/>
        </a:xfrm>
        <a:prstGeom prst="rightArrow">
          <a:avLst>
            <a:gd name="adj1" fmla="val 60000"/>
            <a:gd name="adj2" fmla="val 50000"/>
          </a:avLst>
        </a:prstGeom>
        <a:solidFill>
          <a:srgbClr val="7030A0"/>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tint val="60000"/>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5034746" y="4297903"/>
        <a:ext cx="407511" cy="444606"/>
      </dsp:txXfrm>
    </dsp:sp>
    <dsp:sp modelId="{C87A319D-701A-438F-B177-AD2D39F7693B}">
      <dsp:nvSpPr>
        <dsp:cNvPr id="0" name=""/>
        <dsp:cNvSpPr/>
      </dsp:nvSpPr>
      <dsp:spPr>
        <a:xfrm>
          <a:off x="2902706" y="4660415"/>
          <a:ext cx="2195586" cy="2195586"/>
        </a:xfrm>
        <a:prstGeom prst="ellipse">
          <a:avLst/>
        </a:prstGeom>
        <a:solidFill>
          <a:srgbClr val="00B050"/>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Improve Programs</a:t>
          </a:r>
          <a:endParaRPr lang="en-US" sz="2600" kern="1200" dirty="0"/>
        </a:p>
      </dsp:txBody>
      <dsp:txXfrm>
        <a:off x="3224242" y="4981951"/>
        <a:ext cx="1552514" cy="1552514"/>
      </dsp:txXfrm>
    </dsp:sp>
    <dsp:sp modelId="{142A3D0F-DF39-44DF-B223-CE9DAA8A8B3E}">
      <dsp:nvSpPr>
        <dsp:cNvPr id="0" name=""/>
        <dsp:cNvSpPr/>
      </dsp:nvSpPr>
      <dsp:spPr>
        <a:xfrm rot="13500000">
          <a:off x="2556466" y="4234749"/>
          <a:ext cx="582158" cy="741010"/>
        </a:xfrm>
        <a:prstGeom prst="rightArrow">
          <a:avLst>
            <a:gd name="adj1" fmla="val 60000"/>
            <a:gd name="adj2" fmla="val 50000"/>
          </a:avLst>
        </a:prstGeom>
        <a:solidFill>
          <a:srgbClr val="00B050"/>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tint val="60000"/>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2705537" y="4444698"/>
        <a:ext cx="407511" cy="444606"/>
      </dsp:txXfrm>
    </dsp:sp>
    <dsp:sp modelId="{0D1B3D96-A0A4-49DF-B4EC-5409BC987F0E}">
      <dsp:nvSpPr>
        <dsp:cNvPr id="0" name=""/>
        <dsp:cNvSpPr/>
      </dsp:nvSpPr>
      <dsp:spPr>
        <a:xfrm>
          <a:off x="573497" y="2331206"/>
          <a:ext cx="2195586" cy="2195586"/>
        </a:xfrm>
        <a:prstGeom prst="ellipse">
          <a:avLst/>
        </a:prstGeom>
        <a:solidFill>
          <a:srgbClr val="00B0F0"/>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Positive Post-School Outcomes</a:t>
          </a:r>
          <a:endParaRPr lang="en-US" sz="2600" kern="1200" dirty="0"/>
        </a:p>
      </dsp:txBody>
      <dsp:txXfrm>
        <a:off x="895033" y="2652742"/>
        <a:ext cx="1552514" cy="1552514"/>
      </dsp:txXfrm>
    </dsp:sp>
    <dsp:sp modelId="{C437C4C3-AA53-46B2-A104-D00391DE463A}">
      <dsp:nvSpPr>
        <dsp:cNvPr id="0" name=""/>
        <dsp:cNvSpPr/>
      </dsp:nvSpPr>
      <dsp:spPr>
        <a:xfrm rot="18900000">
          <a:off x="2533165" y="1905540"/>
          <a:ext cx="582158" cy="741010"/>
        </a:xfrm>
        <a:prstGeom prst="rightArrow">
          <a:avLst>
            <a:gd name="adj1" fmla="val 60000"/>
            <a:gd name="adj2" fmla="val 50000"/>
          </a:avLst>
        </a:prstGeom>
        <a:solidFill>
          <a:srgbClr val="00B0F0"/>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1">
              <a:tint val="60000"/>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558741" y="2115489"/>
        <a:ext cx="407511" cy="44460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1" y="0"/>
            <a:ext cx="2971593" cy="465774"/>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defTabSz="931670" eaLnBrk="0" hangingPunct="0">
              <a:defRPr sz="1200" baseline="0">
                <a:solidFill>
                  <a:schemeClr val="tx1"/>
                </a:solidFill>
                <a:latin typeface="Times" pitchFamily="18" charset="0"/>
              </a:defRPr>
            </a:lvl1pPr>
          </a:lstStyle>
          <a:p>
            <a:pPr>
              <a:defRPr/>
            </a:pPr>
            <a:endParaRPr lang="en-US"/>
          </a:p>
        </p:txBody>
      </p:sp>
      <p:sp>
        <p:nvSpPr>
          <p:cNvPr id="41987" name="Rectangle 3"/>
          <p:cNvSpPr>
            <a:spLocks noGrp="1" noChangeArrowheads="1"/>
          </p:cNvSpPr>
          <p:nvPr>
            <p:ph type="dt" sz="quarter" idx="1"/>
          </p:nvPr>
        </p:nvSpPr>
        <p:spPr bwMode="auto">
          <a:xfrm>
            <a:off x="3886408" y="0"/>
            <a:ext cx="2971593" cy="465774"/>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algn="r" defTabSz="931670" eaLnBrk="0" hangingPunct="0">
              <a:defRPr sz="1200" baseline="0">
                <a:solidFill>
                  <a:schemeClr val="tx1"/>
                </a:solidFill>
                <a:latin typeface="Times" pitchFamily="18" charset="0"/>
              </a:defRPr>
            </a:lvl1pPr>
          </a:lstStyle>
          <a:p>
            <a:pPr>
              <a:defRPr/>
            </a:pPr>
            <a:endParaRPr lang="en-US"/>
          </a:p>
        </p:txBody>
      </p:sp>
      <p:sp>
        <p:nvSpPr>
          <p:cNvPr id="41988" name="Rectangle 4"/>
          <p:cNvSpPr>
            <a:spLocks noGrp="1" noChangeArrowheads="1"/>
          </p:cNvSpPr>
          <p:nvPr>
            <p:ph type="ftr" sz="quarter" idx="2"/>
          </p:nvPr>
        </p:nvSpPr>
        <p:spPr bwMode="auto">
          <a:xfrm>
            <a:off x="1" y="8830630"/>
            <a:ext cx="2971593" cy="465773"/>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defTabSz="931670" eaLnBrk="0" hangingPunct="0">
              <a:defRPr sz="1200" baseline="0">
                <a:solidFill>
                  <a:schemeClr val="tx1"/>
                </a:solidFill>
                <a:latin typeface="Times" pitchFamily="18" charset="0"/>
              </a:defRPr>
            </a:lvl1pPr>
          </a:lstStyle>
          <a:p>
            <a:pPr>
              <a:defRPr/>
            </a:pPr>
            <a:endParaRPr lang="en-US"/>
          </a:p>
        </p:txBody>
      </p:sp>
      <p:sp>
        <p:nvSpPr>
          <p:cNvPr id="41989" name="Rectangle 5"/>
          <p:cNvSpPr>
            <a:spLocks noGrp="1" noChangeArrowheads="1"/>
          </p:cNvSpPr>
          <p:nvPr>
            <p:ph type="sldNum" sz="quarter" idx="3"/>
          </p:nvPr>
        </p:nvSpPr>
        <p:spPr bwMode="auto">
          <a:xfrm>
            <a:off x="3886408" y="8830630"/>
            <a:ext cx="2971593" cy="465773"/>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algn="r" defTabSz="931670" eaLnBrk="0" hangingPunct="0">
              <a:defRPr sz="1200" baseline="0">
                <a:solidFill>
                  <a:schemeClr val="tx1"/>
                </a:solidFill>
                <a:latin typeface="Times" pitchFamily="18" charset="0"/>
              </a:defRPr>
            </a:lvl1pPr>
          </a:lstStyle>
          <a:p>
            <a:pPr>
              <a:defRPr/>
            </a:pPr>
            <a:fld id="{966227A1-E8CC-4F23-858D-F126D9003B75}" type="slidenum">
              <a:rPr lang="en-US"/>
              <a:pPr>
                <a:defRPr/>
              </a:pPr>
              <a:t>‹#›</a:t>
            </a:fld>
            <a:endParaRPr lang="en-US"/>
          </a:p>
        </p:txBody>
      </p:sp>
    </p:spTree>
    <p:extLst>
      <p:ext uri="{BB962C8B-B14F-4D97-AF65-F5344CB8AC3E}">
        <p14:creationId xmlns:p14="http://schemas.microsoft.com/office/powerpoint/2010/main" val="3685126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71593" cy="465774"/>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defTabSz="931670" eaLnBrk="0" hangingPunct="0">
              <a:defRPr sz="1200" baseline="0">
                <a:solidFill>
                  <a:schemeClr val="tx1"/>
                </a:solidFill>
                <a:latin typeface="Times" pitchFamily="18" charset="0"/>
              </a:defRPr>
            </a:lvl1pPr>
          </a:lstStyle>
          <a:p>
            <a:pPr>
              <a:defRPr/>
            </a:pPr>
            <a:endParaRPr lang="en-US"/>
          </a:p>
        </p:txBody>
      </p:sp>
      <p:sp>
        <p:nvSpPr>
          <p:cNvPr id="25603" name="Rectangle 3"/>
          <p:cNvSpPr>
            <a:spLocks noGrp="1" noChangeArrowheads="1"/>
          </p:cNvSpPr>
          <p:nvPr>
            <p:ph type="dt" idx="1"/>
          </p:nvPr>
        </p:nvSpPr>
        <p:spPr bwMode="auto">
          <a:xfrm>
            <a:off x="3886408" y="0"/>
            <a:ext cx="2971593" cy="465774"/>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algn="r" defTabSz="931670" eaLnBrk="0" hangingPunct="0">
              <a:defRPr sz="1200" baseline="0">
                <a:solidFill>
                  <a:schemeClr val="tx1"/>
                </a:solidFill>
                <a:latin typeface="Times" pitchFamily="18"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914815" y="4416108"/>
            <a:ext cx="5028370" cy="4184016"/>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1" y="8830630"/>
            <a:ext cx="2971593" cy="465773"/>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defTabSz="931670" eaLnBrk="0" hangingPunct="0">
              <a:defRPr sz="1200" baseline="0">
                <a:solidFill>
                  <a:schemeClr val="tx1"/>
                </a:solidFill>
                <a:latin typeface="Times" pitchFamily="18" charset="0"/>
              </a:defRPr>
            </a:lvl1pPr>
          </a:lstStyle>
          <a:p>
            <a:pPr>
              <a:defRPr/>
            </a:pPr>
            <a:endParaRPr lang="en-US"/>
          </a:p>
        </p:txBody>
      </p:sp>
      <p:sp>
        <p:nvSpPr>
          <p:cNvPr id="25607" name="Rectangle 7"/>
          <p:cNvSpPr>
            <a:spLocks noGrp="1" noChangeArrowheads="1"/>
          </p:cNvSpPr>
          <p:nvPr>
            <p:ph type="sldNum" sz="quarter" idx="5"/>
          </p:nvPr>
        </p:nvSpPr>
        <p:spPr bwMode="auto">
          <a:xfrm>
            <a:off x="3886408" y="8830630"/>
            <a:ext cx="2971593" cy="465773"/>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algn="r" defTabSz="931670" eaLnBrk="0" hangingPunct="0">
              <a:defRPr sz="1200" baseline="0">
                <a:solidFill>
                  <a:schemeClr val="tx1"/>
                </a:solidFill>
                <a:latin typeface="Times" pitchFamily="18" charset="0"/>
              </a:defRPr>
            </a:lvl1pPr>
          </a:lstStyle>
          <a:p>
            <a:pPr>
              <a:defRPr/>
            </a:pPr>
            <a:fld id="{68E9F1E0-6B99-4227-85E5-B74259C30A39}" type="slidenum">
              <a:rPr lang="en-US"/>
              <a:pPr>
                <a:defRPr/>
              </a:pPr>
              <a:t>‹#›</a:t>
            </a:fld>
            <a:endParaRPr lang="en-US"/>
          </a:p>
        </p:txBody>
      </p:sp>
    </p:spTree>
    <p:extLst>
      <p:ext uri="{BB962C8B-B14F-4D97-AF65-F5344CB8AC3E}">
        <p14:creationId xmlns:p14="http://schemas.microsoft.com/office/powerpoint/2010/main" val="3235394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pitchFamily="18" charset="0"/>
                <a:ea typeface="+mn-ea"/>
                <a:cs typeface="+mn-cs"/>
              </a:rPr>
              <a:t>knowledge, strategies, and use of PSO data at different conferences </a:t>
            </a:r>
          </a:p>
          <a:p>
            <a:endParaRPr lang="en-US" dirty="0"/>
          </a:p>
        </p:txBody>
      </p:sp>
      <p:sp>
        <p:nvSpPr>
          <p:cNvPr id="4" name="Slide Number Placeholder 3"/>
          <p:cNvSpPr>
            <a:spLocks noGrp="1"/>
          </p:cNvSpPr>
          <p:nvPr>
            <p:ph type="sldNum" sz="quarter" idx="10"/>
          </p:nvPr>
        </p:nvSpPr>
        <p:spPr/>
        <p:txBody>
          <a:bodyPr/>
          <a:lstStyle/>
          <a:p>
            <a:pPr>
              <a:defRPr/>
            </a:pPr>
            <a:fld id="{68E9F1E0-6B99-4227-85E5-B74259C30A39}"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presentation get the engage</a:t>
            </a:r>
            <a:r>
              <a:rPr lang="en-US" baseline="0" dirty="0" smtClean="0"/>
              <a:t>ment rates for districts based on who makes the calls</a:t>
            </a:r>
            <a:endParaRPr lang="en-US" dirty="0"/>
          </a:p>
        </p:txBody>
      </p:sp>
      <p:sp>
        <p:nvSpPr>
          <p:cNvPr id="4" name="Slide Number Placeholder 3"/>
          <p:cNvSpPr>
            <a:spLocks noGrp="1"/>
          </p:cNvSpPr>
          <p:nvPr>
            <p:ph type="sldNum" sz="quarter" idx="10"/>
          </p:nvPr>
        </p:nvSpPr>
        <p:spPr/>
        <p:txBody>
          <a:bodyPr/>
          <a:lstStyle/>
          <a:p>
            <a:pPr>
              <a:defRPr/>
            </a:pPr>
            <a:fld id="{68E9F1E0-6B99-4227-85E5-B74259C30A39}" type="slidenum">
              <a:rPr lang="en-US" smtClean="0">
                <a:solidFill>
                  <a:srgbClr val="800080"/>
                </a:solidFill>
              </a:rPr>
              <a:pPr>
                <a:defRPr/>
              </a:pPr>
              <a:t>16</a:t>
            </a:fld>
            <a:endParaRPr lang="en-US">
              <a:solidFill>
                <a:srgbClr val="800080"/>
              </a:solidFill>
            </a:endParaRPr>
          </a:p>
        </p:txBody>
      </p:sp>
    </p:spTree>
    <p:extLst>
      <p:ext uri="{BB962C8B-B14F-4D97-AF65-F5344CB8AC3E}">
        <p14:creationId xmlns:p14="http://schemas.microsoft.com/office/powerpoint/2010/main" val="1337188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E9F1E0-6B99-4227-85E5-B74259C30A39}" type="slidenum">
              <a:rPr lang="en-US" smtClean="0">
                <a:solidFill>
                  <a:srgbClr val="800080"/>
                </a:solidFill>
              </a:rPr>
              <a:pPr>
                <a:defRPr/>
              </a:pPr>
              <a:t>17</a:t>
            </a:fld>
            <a:endParaRPr lang="en-US">
              <a:solidFill>
                <a:srgbClr val="800080"/>
              </a:solidFill>
            </a:endParaRPr>
          </a:p>
        </p:txBody>
      </p:sp>
    </p:spTree>
    <p:extLst>
      <p:ext uri="{BB962C8B-B14F-4D97-AF65-F5344CB8AC3E}">
        <p14:creationId xmlns:p14="http://schemas.microsoft.com/office/powerpoint/2010/main" val="1337188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Supplemental Materials: </a:t>
            </a:r>
          </a:p>
          <a:p>
            <a:r>
              <a:rPr lang="en-US" sz="1400" b="0" dirty="0" smtClean="0"/>
              <a:t>None</a:t>
            </a:r>
          </a:p>
          <a:p>
            <a:endParaRPr lang="en-US" sz="1400" b="1" dirty="0" smtClean="0"/>
          </a:p>
          <a:p>
            <a:r>
              <a:rPr lang="en-US" sz="1400" b="1" dirty="0" smtClean="0"/>
              <a:t>Facilitator’s </a:t>
            </a:r>
            <a:r>
              <a:rPr lang="en-US" sz="1400" b="1" dirty="0"/>
              <a:t>Notes</a:t>
            </a:r>
            <a:r>
              <a:rPr lang="en-US" sz="1400" b="1" dirty="0" smtClean="0"/>
              <a:t>: </a:t>
            </a:r>
          </a:p>
          <a:p>
            <a:endParaRPr lang="en-US" sz="1400" b="1" dirty="0"/>
          </a:p>
          <a:p>
            <a:r>
              <a:rPr lang="en-US" sz="1400" dirty="0" smtClean="0"/>
              <a:t>The big question is, how do we know the special education services we are providing to youth while students are in school are indeed contributing to preparing youth for post-school engagement? We can use the Indicator data to help us answer this and other questions related to secondary transition. </a:t>
            </a:r>
            <a:endParaRPr lang="en-US" sz="1400"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3850A82A-686E-4C7A-99C7-173962385B01}" type="slidenum">
              <a:rPr lang="en-US" smtClean="0"/>
              <a:pPr/>
              <a:t>18</a:t>
            </a:fld>
            <a:endParaRPr lang="en-US"/>
          </a:p>
        </p:txBody>
      </p:sp>
    </p:spTree>
    <p:extLst>
      <p:ext uri="{BB962C8B-B14F-4D97-AF65-F5344CB8AC3E}">
        <p14:creationId xmlns:p14="http://schemas.microsoft.com/office/powerpoint/2010/main" val="1933837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E9F1E0-6B99-4227-85E5-B74259C30A39}" type="slidenum">
              <a:rPr lang="en-US" smtClean="0"/>
              <a:pPr>
                <a:defRPr/>
              </a:pPr>
              <a:t>19</a:t>
            </a:fld>
            <a:endParaRPr lang="en-US"/>
          </a:p>
        </p:txBody>
      </p:sp>
    </p:spTree>
    <p:extLst>
      <p:ext uri="{BB962C8B-B14F-4D97-AF65-F5344CB8AC3E}">
        <p14:creationId xmlns:p14="http://schemas.microsoft.com/office/powerpoint/2010/main" val="208182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E9F1E0-6B99-4227-85E5-B74259C30A39}" type="slidenum">
              <a:rPr lang="en-US" smtClean="0"/>
              <a:pPr>
                <a:defRPr/>
              </a:pPr>
              <a:t>20</a:t>
            </a:fld>
            <a:endParaRPr lang="en-US"/>
          </a:p>
        </p:txBody>
      </p:sp>
    </p:spTree>
    <p:extLst>
      <p:ext uri="{BB962C8B-B14F-4D97-AF65-F5344CB8AC3E}">
        <p14:creationId xmlns:p14="http://schemas.microsoft.com/office/powerpoint/2010/main" val="208182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E9F1E0-6B99-4227-85E5-B74259C30A39}" type="slidenum">
              <a:rPr lang="en-US" smtClean="0"/>
              <a:pPr>
                <a:defRPr/>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View data</a:t>
            </a:r>
            <a:r>
              <a:rPr lang="en-US" baseline="0" dirty="0" smtClean="0"/>
              <a:t> graphically to make comparisons and see patterns and trends</a:t>
            </a:r>
          </a:p>
          <a:p>
            <a:endParaRPr lang="en-US" dirty="0" smtClean="0"/>
          </a:p>
          <a:p>
            <a:r>
              <a:rPr lang="en-US" dirty="0" smtClean="0"/>
              <a:t>Here data are</a:t>
            </a:r>
            <a:r>
              <a:rPr lang="en-US" baseline="0" dirty="0" smtClean="0"/>
              <a:t> organized alphabetically – hard to make comparisons hard to see patterns or trends </a:t>
            </a:r>
          </a:p>
          <a:p>
            <a:r>
              <a:rPr lang="en-US" dirty="0" smtClean="0"/>
              <a:t>What’s the</a:t>
            </a:r>
            <a:r>
              <a:rPr lang="en-US" baseline="0" dirty="0" smtClean="0"/>
              <a:t> fourth highest disability category? </a:t>
            </a:r>
          </a:p>
          <a:p>
            <a:r>
              <a:rPr lang="en-US" baseline="0" dirty="0" smtClean="0"/>
              <a:t>What are the three categories with the highest percent of youth? </a:t>
            </a:r>
          </a:p>
          <a:p>
            <a:r>
              <a:rPr lang="en-US" baseline="0" dirty="0" smtClean="0"/>
              <a:t>What’s the difference in percentages between autism and </a:t>
            </a:r>
            <a:r>
              <a:rPr lang="en-US" baseline="0" dirty="0" err="1" smtClean="0"/>
              <a:t>ed</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8331D245-AABE-4C78-BC7A-CADFDA8FC344}" type="slidenum">
              <a:rPr lang="en-US" smtClean="0"/>
              <a:pPr/>
              <a:t>24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Organize these</a:t>
            </a:r>
            <a:r>
              <a:rPr lang="en-US" baseline="0" dirty="0" smtClean="0"/>
              <a:t> data in a meaningful way; easier to make comparisons; easier to see pattern</a:t>
            </a:r>
          </a:p>
          <a:p>
            <a:endParaRPr lang="en-US" baseline="0" dirty="0" smtClean="0"/>
          </a:p>
          <a:p>
            <a:r>
              <a:rPr lang="en-US" dirty="0" smtClean="0"/>
              <a:t>View data</a:t>
            </a:r>
            <a:r>
              <a:rPr lang="en-US" baseline="0" dirty="0" smtClean="0"/>
              <a:t> graphically to make comparisons and see patterns and trends</a:t>
            </a:r>
          </a:p>
          <a:p>
            <a:r>
              <a:rPr lang="en-US" dirty="0" smtClean="0"/>
              <a:t>Here data are</a:t>
            </a:r>
            <a:r>
              <a:rPr lang="en-US" baseline="0" dirty="0" smtClean="0"/>
              <a:t> organized alphabetically – hard to make comparisons hard to see patterns or trends </a:t>
            </a:r>
          </a:p>
          <a:p>
            <a:r>
              <a:rPr lang="en-US" dirty="0" smtClean="0"/>
              <a:t>What’s the</a:t>
            </a:r>
            <a:r>
              <a:rPr lang="en-US" baseline="0" dirty="0" smtClean="0"/>
              <a:t> fourth highest disability category? </a:t>
            </a:r>
          </a:p>
          <a:p>
            <a:r>
              <a:rPr lang="en-US" baseline="0" dirty="0" smtClean="0"/>
              <a:t>What are the three categories with the highest percent of youth? </a:t>
            </a:r>
          </a:p>
          <a:p>
            <a:r>
              <a:rPr lang="en-US" baseline="0" dirty="0" smtClean="0"/>
              <a:t>What’s the difference in percentages between autism and </a:t>
            </a:r>
            <a:r>
              <a:rPr lang="en-US" baseline="0" dirty="0" err="1" smtClean="0"/>
              <a:t>ed</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8331D245-AABE-4C78-BC7A-CADFDA8FC344}" type="slidenum">
              <a:rPr lang="en-US" smtClean="0"/>
              <a:pPr/>
              <a:t>25</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E9F1E0-6B99-4227-85E5-B74259C30A39}" type="slidenum">
              <a:rPr lang="en-US" smtClean="0"/>
              <a:pPr>
                <a:defRPr/>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Analysis</a:t>
            </a:r>
            <a:r>
              <a:rPr lang="en-US" dirty="0" smtClean="0"/>
              <a:t>: examine 3 or more years</a:t>
            </a:r>
            <a:r>
              <a:rPr lang="en-US" baseline="0" dirty="0" smtClean="0"/>
              <a:t> of data; combine three years data if small number of leavers or respondents </a:t>
            </a:r>
          </a:p>
          <a:p>
            <a:r>
              <a:rPr lang="en-US" b="1" baseline="0" dirty="0" smtClean="0"/>
              <a:t>Look at representativeness: </a:t>
            </a:r>
            <a:r>
              <a:rPr lang="en-US" baseline="0" dirty="0" smtClean="0"/>
              <a:t>If data aren’t representative of all leaver subgroups, can only say these data represent youth who responded. If all subgroups are represented (within +/-3% of proportion of total leavers in the district) can say these data represent all leavers. </a:t>
            </a:r>
            <a:endParaRPr lang="en-US" dirty="0" smtClean="0"/>
          </a:p>
          <a:p>
            <a:endParaRPr lang="en-US" baseline="0" dirty="0" smtClean="0"/>
          </a:p>
          <a:p>
            <a:r>
              <a:rPr lang="en-US" b="1" baseline="0" dirty="0" smtClean="0"/>
              <a:t>Display</a:t>
            </a:r>
            <a:r>
              <a:rPr lang="en-US" baseline="0" dirty="0" smtClean="0"/>
              <a:t> data graphically to see patterns and trends not visible in data table or narrative describing outcomes</a:t>
            </a:r>
          </a:p>
          <a:p>
            <a:r>
              <a:rPr lang="en-US" b="1" baseline="0" dirty="0" smtClean="0"/>
              <a:t>Determine</a:t>
            </a:r>
            <a:r>
              <a:rPr lang="en-US" baseline="0" dirty="0" smtClean="0"/>
              <a:t> whether trend line is going in the desired direction; is there increase where increase is desired and decrease where decrease is desired? </a:t>
            </a:r>
          </a:p>
          <a:p>
            <a:endParaRPr lang="en-US" baseline="0" dirty="0" smtClean="0"/>
          </a:p>
          <a:p>
            <a:pPr defTabSz="921167" eaLnBrk="1" fontAlgn="auto" hangingPunct="1">
              <a:spcBef>
                <a:spcPts val="0"/>
              </a:spcBef>
              <a:spcAft>
                <a:spcPts val="0"/>
              </a:spcAft>
              <a:defRPr/>
            </a:pPr>
            <a:r>
              <a:rPr lang="en-US" b="1" baseline="0" dirty="0" smtClean="0"/>
              <a:t>Run</a:t>
            </a:r>
            <a:r>
              <a:rPr lang="en-US" baseline="0" dirty="0" smtClean="0"/>
              <a:t> crosstab queries to look at outcomes by gender, disability, exit method, and race/ethnicity</a:t>
            </a:r>
          </a:p>
          <a:p>
            <a:pPr defTabSz="921167" eaLnBrk="1" fontAlgn="auto" hangingPunct="1">
              <a:spcBef>
                <a:spcPts val="0"/>
              </a:spcBef>
              <a:spcAft>
                <a:spcPts val="0"/>
              </a:spcAft>
              <a:defRPr/>
            </a:pPr>
            <a:endParaRPr lang="en-US" baseline="0" dirty="0" smtClean="0"/>
          </a:p>
          <a:p>
            <a:pPr defTabSz="921167" eaLnBrk="1" fontAlgn="auto" hangingPunct="1">
              <a:spcBef>
                <a:spcPts val="0"/>
              </a:spcBef>
              <a:spcAft>
                <a:spcPts val="0"/>
              </a:spcAft>
              <a:defRPr/>
            </a:pPr>
            <a:r>
              <a:rPr lang="en-US" b="1" baseline="0" dirty="0" smtClean="0"/>
              <a:t>Consider</a:t>
            </a:r>
            <a:r>
              <a:rPr lang="en-US" baseline="0" dirty="0" smtClean="0"/>
              <a:t> what contributes to outcomes (extra questions on the </a:t>
            </a:r>
            <a:r>
              <a:rPr lang="en-US" baseline="0" dirty="0" err="1" smtClean="0"/>
              <a:t>PSO</a:t>
            </a:r>
            <a:r>
              <a:rPr lang="en-US" baseline="0" dirty="0" smtClean="0"/>
              <a:t> survey help with this – e.g., What adult agencies have you received help from since leaving high school?). If not asking extra questions, consider other data sources – other interviews, data sets shared with members from interagency councils, etc.</a:t>
            </a:r>
          </a:p>
          <a:p>
            <a:pPr defTabSz="921167" eaLnBrk="1" fontAlgn="auto" hangingPunct="1">
              <a:spcBef>
                <a:spcPts val="0"/>
              </a:spcBef>
              <a:spcAft>
                <a:spcPts val="0"/>
              </a:spcAft>
              <a:defRPr/>
            </a:pPr>
            <a:r>
              <a:rPr lang="en-US" b="1" baseline="0" dirty="0" smtClean="0"/>
              <a:t>Decide</a:t>
            </a:r>
            <a:r>
              <a:rPr lang="en-US" baseline="0" dirty="0" smtClean="0"/>
              <a:t> how to use the information. What changes need to be made?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5E59666-771A-4145-9992-8C2BFC81F926}"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400" b="1" dirty="0" smtClean="0"/>
              <a:t>Supplemental Materials:</a:t>
            </a:r>
            <a:r>
              <a:rPr lang="en-US" sz="1400" b="1" baseline="0" dirty="0" smtClean="0"/>
              <a:t> </a:t>
            </a:r>
          </a:p>
          <a:p>
            <a:pPr marL="285750" indent="-285750">
              <a:buFont typeface="Arial"/>
              <a:buChar char="•"/>
            </a:pPr>
            <a:r>
              <a:rPr lang="en-US" sz="1400" b="0" baseline="0" dirty="0" smtClean="0"/>
              <a:t>IDEA Part B Regulations: http://idea.ed.gov/explore/home</a:t>
            </a:r>
          </a:p>
          <a:p>
            <a:pPr marL="285750" indent="-285750">
              <a:buFont typeface="Arial"/>
              <a:buChar char="•"/>
            </a:pPr>
            <a:r>
              <a:rPr lang="en-US" sz="1400" b="0" baseline="0" dirty="0" smtClean="0"/>
              <a:t>Key Provisions on Transition, http://www.ncset.org/publications/related/ideatransition.asp</a:t>
            </a:r>
          </a:p>
          <a:p>
            <a:endParaRPr lang="en-US" sz="1400" b="1" dirty="0" smtClean="0"/>
          </a:p>
          <a:p>
            <a:endParaRPr lang="en-US" sz="1400" b="1" dirty="0" smtClean="0"/>
          </a:p>
          <a:p>
            <a:r>
              <a:rPr lang="en-US" sz="1400" b="1" dirty="0" smtClean="0"/>
              <a:t>Facilitator’s </a:t>
            </a:r>
            <a:r>
              <a:rPr lang="en-US" sz="1400" b="1" dirty="0"/>
              <a:t>Notes:</a:t>
            </a:r>
          </a:p>
          <a:p>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cs typeface="Tunga" pitchFamily="2"/>
              </a:rPr>
              <a:t>Recognizing the key role that schools can play in supporting a successful transition, the reauthorization of the Individuals with Disabilities Education Improvement Act of 2004 (IDEA 2004) affirms that the primary purpose of the free appropriate public education guaranteed to children and youth with disabilities is to prepare them for further education, employment, and independent living [IDEA 2004 Sec. 601(d)(1)(A)]. The 1997 amendments to IDEA (IDEA 97) added requirements to include transition planning in the individualized education programs (IEPs) of all secondary school students with disabilities in an effort to prepare them for the challenges of adulthood. </a:t>
            </a:r>
          </a:p>
          <a:p>
            <a:endParaRPr lang="en-US" sz="1400" dirty="0"/>
          </a:p>
          <a:p>
            <a:r>
              <a:rPr lang="en-US" sz="1400" dirty="0" smtClean="0"/>
              <a:t>The secondary transition Indicators (!, 2, 13, and 14) are a key part of how Congress, the US Department of Education, the states, and local districts determine if progress is being made in preparing these young adults with IEPs for further employment, education and independent living.  </a:t>
            </a:r>
            <a:endParaRPr lang="en-US" sz="1400" dirty="0"/>
          </a:p>
          <a:p>
            <a:endParaRPr lang="en-US" sz="1400" dirty="0" smtClean="0"/>
          </a:p>
        </p:txBody>
      </p:sp>
      <p:sp>
        <p:nvSpPr>
          <p:cNvPr id="4" name="Slide Number Placeholder 3"/>
          <p:cNvSpPr>
            <a:spLocks noGrp="1"/>
          </p:cNvSpPr>
          <p:nvPr>
            <p:ph type="sldNum" sz="quarter" idx="10"/>
          </p:nvPr>
        </p:nvSpPr>
        <p:spPr/>
        <p:txBody>
          <a:bodyPr/>
          <a:lstStyle/>
          <a:p>
            <a:fld id="{3850A82A-686E-4C7A-99C7-173962385B01}" type="slidenum">
              <a:rPr lang="en-US" smtClean="0"/>
              <a:pPr/>
              <a:t>2</a:t>
            </a:fld>
            <a:endParaRPr lang="en-US" dirty="0"/>
          </a:p>
        </p:txBody>
      </p:sp>
    </p:spTree>
    <p:extLst>
      <p:ext uri="{BB962C8B-B14F-4D97-AF65-F5344CB8AC3E}">
        <p14:creationId xmlns:p14="http://schemas.microsoft.com/office/powerpoint/2010/main" val="94508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3555" name="Rectangle 3"/>
          <p:cNvSpPr>
            <a:spLocks noGrp="1" noChangeArrowheads="1"/>
          </p:cNvSpPr>
          <p:nvPr>
            <p:ph type="body" idx="1"/>
          </p:nvPr>
        </p:nvSpPr>
        <p:spPr bwMode="auto">
          <a:xfrm>
            <a:off x="914401" y="4415791"/>
            <a:ext cx="5029200" cy="4183380"/>
          </a:xfrm>
          <a:solidFill>
            <a:srgbClr val="FFFFFF"/>
          </a:solidFill>
          <a:ln>
            <a:solidFill>
              <a:srgbClr val="000000"/>
            </a:solidFill>
            <a:miter lim="800000"/>
            <a:headEnd/>
            <a:tailEnd/>
          </a:ln>
        </p:spPr>
        <p:txBody>
          <a:bodyPr/>
          <a:lstStyle/>
          <a:p>
            <a:pPr lvl="0">
              <a:lnSpc>
                <a:spcPct val="100000"/>
              </a:lnSpc>
              <a:spcBef>
                <a:spcPts val="0"/>
              </a:spcBef>
              <a:spcAft>
                <a:spcPts val="0"/>
              </a:spcAft>
            </a:pPr>
            <a:r>
              <a:rPr lang="en-US" sz="1200" b="0" i="0" dirty="0" smtClean="0">
                <a:solidFill>
                  <a:srgbClr val="000000"/>
                </a:solidFill>
                <a:latin typeface="Akzidenz-Grotesk BQ Reg"/>
              </a:rPr>
              <a:t>HE….enrolled</a:t>
            </a:r>
            <a:r>
              <a:rPr lang="en-US" sz="1200" b="1" i="0" dirty="0" smtClean="0">
                <a:solidFill>
                  <a:srgbClr val="000000"/>
                </a:solidFill>
                <a:latin typeface="Akzidenz-Grotesk BQ Reg"/>
              </a:rPr>
              <a:t> full- or part-time community college </a:t>
            </a:r>
            <a:r>
              <a:rPr lang="en-US" sz="1200" i="0" dirty="0" smtClean="0">
                <a:solidFill>
                  <a:srgbClr val="000000"/>
                </a:solidFill>
                <a:latin typeface="Akzidenz-Grotesk BQ Reg"/>
              </a:rPr>
              <a:t>(2-year program) </a:t>
            </a:r>
            <a:r>
              <a:rPr lang="en-US" sz="1200" b="1" i="0" dirty="0" smtClean="0">
                <a:solidFill>
                  <a:srgbClr val="000000"/>
                </a:solidFill>
                <a:latin typeface="Akzidenz-Grotesk BQ Reg"/>
              </a:rPr>
              <a:t>college/university </a:t>
            </a:r>
            <a:r>
              <a:rPr lang="en-US" sz="1200" i="0" dirty="0" smtClean="0">
                <a:solidFill>
                  <a:srgbClr val="000000"/>
                </a:solidFill>
                <a:latin typeface="Akzidenz-Grotesk BQ Reg"/>
              </a:rPr>
              <a:t>(4- or more year program) </a:t>
            </a:r>
            <a:r>
              <a:rPr lang="en-US" sz="1200" b="1" i="0" dirty="0" smtClean="0">
                <a:solidFill>
                  <a:srgbClr val="000000"/>
                </a:solidFill>
                <a:latin typeface="Akzidenz-Grotesk BQ Reg"/>
              </a:rPr>
              <a:t>1 complete term</a:t>
            </a:r>
          </a:p>
          <a:p>
            <a:pPr lvl="0">
              <a:lnSpc>
                <a:spcPct val="100000"/>
              </a:lnSpc>
              <a:spcBef>
                <a:spcPts val="0"/>
              </a:spcBef>
              <a:spcAft>
                <a:spcPts val="0"/>
              </a:spcAft>
            </a:pPr>
            <a:r>
              <a:rPr lang="en-US" sz="1200" i="0" dirty="0" smtClean="0">
                <a:solidFill>
                  <a:srgbClr val="000000"/>
                </a:solidFill>
                <a:latin typeface="Akzidenz-Grotesk BQ Reg"/>
              </a:rPr>
              <a:t>CE…..worked for pay at or above </a:t>
            </a:r>
            <a:r>
              <a:rPr lang="en-US" sz="1200" b="1" i="0" dirty="0" smtClean="0">
                <a:solidFill>
                  <a:srgbClr val="000000"/>
                </a:solidFill>
                <a:latin typeface="Akzidenz-Grotesk BQ Reg"/>
              </a:rPr>
              <a:t>the minimum wage</a:t>
            </a:r>
            <a:r>
              <a:rPr lang="en-US" sz="1200" b="0" i="0" baseline="0" dirty="0" smtClean="0">
                <a:solidFill>
                  <a:srgbClr val="000000"/>
                </a:solidFill>
                <a:latin typeface="Akzidenz-Grotesk BQ Reg"/>
              </a:rPr>
              <a:t> </a:t>
            </a:r>
            <a:r>
              <a:rPr lang="en-US" sz="1200" b="1" i="0" dirty="0" smtClean="0">
                <a:solidFill>
                  <a:srgbClr val="000000"/>
                </a:solidFill>
                <a:latin typeface="Akzidenz-Grotesk BQ Reg"/>
              </a:rPr>
              <a:t>setting with others who are nondisabled</a:t>
            </a:r>
            <a:r>
              <a:rPr lang="en-US" sz="1200" b="0" i="0" baseline="0" dirty="0" smtClean="0">
                <a:solidFill>
                  <a:srgbClr val="000000"/>
                </a:solidFill>
                <a:latin typeface="Akzidenz-Grotesk BQ Reg"/>
              </a:rPr>
              <a:t> </a:t>
            </a:r>
            <a:r>
              <a:rPr lang="en-US" sz="1200" b="1" i="0" dirty="0" smtClean="0">
                <a:solidFill>
                  <a:srgbClr val="000000"/>
                </a:solidFill>
                <a:latin typeface="Akzidenz-Grotesk BQ Reg"/>
              </a:rPr>
              <a:t>20 hours </a:t>
            </a:r>
            <a:r>
              <a:rPr lang="en-US" sz="1200" i="0" dirty="0" smtClean="0">
                <a:solidFill>
                  <a:srgbClr val="000000"/>
                </a:solidFill>
                <a:latin typeface="Akzidenz-Grotesk BQ Reg"/>
              </a:rPr>
              <a:t>a week</a:t>
            </a:r>
            <a:r>
              <a:rPr lang="en-US" sz="1200" i="0" baseline="0" dirty="0" smtClean="0">
                <a:solidFill>
                  <a:srgbClr val="000000"/>
                </a:solidFill>
                <a:latin typeface="Akzidenz-Grotesk BQ Reg"/>
              </a:rPr>
              <a:t> </a:t>
            </a:r>
            <a:r>
              <a:rPr lang="en-US" sz="1200" b="1" i="0" dirty="0" smtClean="0">
                <a:solidFill>
                  <a:srgbClr val="000000"/>
                </a:solidFill>
                <a:latin typeface="Akzidenz-Grotesk BQ Reg"/>
              </a:rPr>
              <a:t>90 days </a:t>
            </a:r>
            <a:r>
              <a:rPr lang="en-US" sz="1200" i="0" dirty="0" smtClean="0">
                <a:solidFill>
                  <a:srgbClr val="000000"/>
                </a:solidFill>
                <a:latin typeface="Akzidenz-Grotesk BQ Reg"/>
              </a:rPr>
              <a:t>at any time in the year since leaving high school includes </a:t>
            </a:r>
            <a:r>
              <a:rPr lang="en-US" sz="1200" b="1" i="0" dirty="0" smtClean="0">
                <a:solidFill>
                  <a:srgbClr val="000000"/>
                </a:solidFill>
                <a:latin typeface="Akzidenz-Grotesk BQ Reg"/>
              </a:rPr>
              <a:t>military</a:t>
            </a:r>
            <a:r>
              <a:rPr lang="en-US" sz="1200" i="0" dirty="0" smtClean="0">
                <a:solidFill>
                  <a:srgbClr val="000000"/>
                </a:solidFill>
                <a:latin typeface="Akzidenz-Grotesk BQ Reg"/>
              </a:rPr>
              <a:t> employment</a:t>
            </a:r>
          </a:p>
          <a:p>
            <a:pPr lvl="0">
              <a:lnSpc>
                <a:spcPct val="100000"/>
              </a:lnSpc>
              <a:spcBef>
                <a:spcPts val="0"/>
              </a:spcBef>
              <a:spcAft>
                <a:spcPts val="0"/>
              </a:spcAft>
            </a:pPr>
            <a:r>
              <a:rPr lang="en-US" sz="1400" i="0" dirty="0" smtClean="0">
                <a:solidFill>
                  <a:srgbClr val="000000"/>
                </a:solidFill>
                <a:latin typeface="Akzidenz-Grotesk BQ Reg"/>
              </a:rPr>
              <a:t>Other PSE/Train enrolled </a:t>
            </a:r>
            <a:r>
              <a:rPr lang="en-US" sz="1400" b="1" i="0" dirty="0" smtClean="0">
                <a:solidFill>
                  <a:srgbClr val="000000"/>
                </a:solidFill>
                <a:latin typeface="Akzidenz-Grotesk BQ Reg"/>
              </a:rPr>
              <a:t>full- or part-time education or training program </a:t>
            </a:r>
            <a:r>
              <a:rPr lang="en-US" sz="1200" i="0" dirty="0" smtClean="0">
                <a:solidFill>
                  <a:srgbClr val="000000"/>
                </a:solidFill>
                <a:latin typeface="Akzidenz-Grotesk BQ Reg"/>
              </a:rPr>
              <a:t>(e.g., adult education, vocational technical school that is </a:t>
            </a:r>
            <a:r>
              <a:rPr lang="en-US" sz="1200" b="1" i="0" dirty="0" smtClean="0">
                <a:solidFill>
                  <a:srgbClr val="000000"/>
                </a:solidFill>
                <a:latin typeface="Akzidenz-Grotesk BQ Reg"/>
              </a:rPr>
              <a:t>less than a 2-year program</a:t>
            </a:r>
            <a:r>
              <a:rPr lang="en-US" sz="1200" i="0" dirty="0" smtClean="0">
                <a:solidFill>
                  <a:srgbClr val="000000"/>
                </a:solidFill>
                <a:latin typeface="Akzidenz-Grotesk BQ Reg"/>
              </a:rPr>
              <a:t>)</a:t>
            </a:r>
            <a:r>
              <a:rPr lang="en-US" sz="1400" b="1" i="0" dirty="0" smtClean="0">
                <a:solidFill>
                  <a:srgbClr val="000000"/>
                </a:solidFill>
                <a:latin typeface="Akzidenz-Grotesk BQ Reg"/>
              </a:rPr>
              <a:t>1 complete term</a:t>
            </a:r>
          </a:p>
          <a:p>
            <a:pPr lvl="0">
              <a:lnSpc>
                <a:spcPct val="100000"/>
              </a:lnSpc>
              <a:spcBef>
                <a:spcPts val="0"/>
              </a:spcBef>
              <a:spcAft>
                <a:spcPts val="0"/>
              </a:spcAft>
            </a:pPr>
            <a:r>
              <a:rPr lang="en-US" sz="1200" i="0" dirty="0" smtClean="0">
                <a:solidFill>
                  <a:srgbClr val="000000"/>
                </a:solidFill>
                <a:latin typeface="Akzidenz-Grotesk BQ Reg"/>
              </a:rPr>
              <a:t>OE……worked for </a:t>
            </a:r>
            <a:r>
              <a:rPr lang="en-US" sz="1200" b="1" i="0" dirty="0" smtClean="0">
                <a:solidFill>
                  <a:srgbClr val="000000"/>
                </a:solidFill>
                <a:latin typeface="Akzidenz-Grotesk BQ Reg"/>
              </a:rPr>
              <a:t>pay</a:t>
            </a:r>
            <a:r>
              <a:rPr lang="en-US" sz="1200" i="0" dirty="0" smtClean="0">
                <a:solidFill>
                  <a:srgbClr val="000000"/>
                </a:solidFill>
                <a:latin typeface="Akzidenz-Grotesk BQ Reg"/>
              </a:rPr>
              <a:t> or been </a:t>
            </a:r>
            <a:r>
              <a:rPr lang="en-US" sz="1200" b="1" i="0" dirty="0" smtClean="0">
                <a:solidFill>
                  <a:srgbClr val="000000"/>
                </a:solidFill>
                <a:latin typeface="Akzidenz-Grotesk BQ Reg"/>
              </a:rPr>
              <a:t>self-employed</a:t>
            </a:r>
            <a:r>
              <a:rPr lang="en-US" sz="1200" b="0" i="0" baseline="0" dirty="0" smtClean="0">
                <a:solidFill>
                  <a:srgbClr val="000000"/>
                </a:solidFill>
                <a:latin typeface="Akzidenz-Grotesk BQ Reg"/>
              </a:rPr>
              <a:t> </a:t>
            </a:r>
            <a:r>
              <a:rPr lang="en-US" sz="1200" b="1" i="0" dirty="0" smtClean="0">
                <a:solidFill>
                  <a:srgbClr val="000000"/>
                </a:solidFill>
                <a:latin typeface="Akzidenz-Grotesk BQ Reg"/>
              </a:rPr>
              <a:t>90 days </a:t>
            </a:r>
            <a:r>
              <a:rPr lang="en-US" sz="1200" i="0" dirty="0" smtClean="0">
                <a:solidFill>
                  <a:srgbClr val="000000"/>
                </a:solidFill>
                <a:latin typeface="Akzidenz-Grotesk BQ Reg"/>
              </a:rPr>
              <a:t>at any time since leaving high school</a:t>
            </a:r>
            <a:r>
              <a:rPr lang="en-US" sz="1200" i="0" baseline="0" dirty="0" smtClean="0">
                <a:solidFill>
                  <a:srgbClr val="000000"/>
                </a:solidFill>
                <a:latin typeface="Akzidenz-Grotesk BQ Reg"/>
              </a:rPr>
              <a:t> </a:t>
            </a:r>
            <a:r>
              <a:rPr lang="en-US" sz="1200" i="0" dirty="0" smtClean="0">
                <a:solidFill>
                  <a:srgbClr val="000000"/>
                </a:solidFill>
                <a:latin typeface="Akzidenz-Grotesk BQ Reg"/>
              </a:rPr>
              <a:t>includes working in a family business (e.g., farm, store, fishing, ranching, catering services, etc.)</a:t>
            </a:r>
          </a:p>
          <a:p>
            <a:pPr lvl="0">
              <a:lnSpc>
                <a:spcPct val="100000"/>
              </a:lnSpc>
              <a:spcBef>
                <a:spcPts val="0"/>
              </a:spcBef>
              <a:spcAft>
                <a:spcPts val="0"/>
              </a:spcAft>
            </a:pPr>
            <a:endParaRPr lang="en-US" sz="1200" i="0" dirty="0" smtClean="0">
              <a:solidFill>
                <a:srgbClr val="000000"/>
              </a:solidFill>
              <a:latin typeface="Akzidenz-Grotesk BQ Reg"/>
            </a:endParaRPr>
          </a:p>
          <a:p>
            <a:pPr lvl="0">
              <a:lnSpc>
                <a:spcPct val="100000"/>
              </a:lnSpc>
              <a:spcBef>
                <a:spcPts val="0"/>
              </a:spcBef>
              <a:spcAft>
                <a:spcPts val="0"/>
              </a:spcAft>
            </a:pPr>
            <a:endParaRPr lang="en-US" sz="1200" b="1" i="0" dirty="0" smtClean="0">
              <a:solidFill>
                <a:srgbClr val="000000"/>
              </a:solidFill>
              <a:latin typeface="Akzidenz-Grotesk BQ Reg"/>
            </a:endParaRPr>
          </a:p>
          <a:p>
            <a:pPr lvl="0">
              <a:lnSpc>
                <a:spcPct val="100000"/>
              </a:lnSpc>
              <a:spcBef>
                <a:spcPts val="0"/>
              </a:spcBef>
              <a:spcAft>
                <a:spcPts val="0"/>
              </a:spcAft>
            </a:pPr>
            <a:endParaRPr lang="en-US" sz="1200" i="0" dirty="0" smtClean="0">
              <a:solidFill>
                <a:srgbClr val="000000"/>
              </a:solidFill>
              <a:latin typeface="Akzidenz-Grotesk BQ Reg"/>
            </a:endParaRPr>
          </a:p>
          <a:p>
            <a:endParaRPr lang="en-US" dirty="0" smtClean="0"/>
          </a:p>
          <a:p>
            <a:pPr eaLnBrk="1" hangingPunct="1"/>
            <a:endParaRPr lang="en-US" dirty="0">
              <a:ea typeface="ＭＳ Ｐゴシック" pitchFamily="31" charset="-128"/>
              <a:cs typeface="ＭＳ Ｐゴシック" pitchFamily="3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E9F1E0-6B99-4227-85E5-B74259C30A39}" type="slidenum">
              <a:rPr lang="en-US" smtClean="0"/>
              <a:pPr>
                <a:defRPr/>
              </a:pPr>
              <a:t>4</a:t>
            </a:fld>
            <a:endParaRPr lang="en-US"/>
          </a:p>
        </p:txBody>
      </p:sp>
    </p:spTree>
    <p:extLst>
      <p:ext uri="{BB962C8B-B14F-4D97-AF65-F5344CB8AC3E}">
        <p14:creationId xmlns:p14="http://schemas.microsoft.com/office/powerpoint/2010/main" val="150964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7693FE5-C918-4AE4-8105-C92D4AB36040}"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presentation get the engage</a:t>
            </a:r>
            <a:r>
              <a:rPr lang="en-US" baseline="0" dirty="0" smtClean="0"/>
              <a:t>ment rates for districts based on who makes the calls</a:t>
            </a:r>
            <a:endParaRPr lang="en-US" dirty="0"/>
          </a:p>
        </p:txBody>
      </p:sp>
      <p:sp>
        <p:nvSpPr>
          <p:cNvPr id="4" name="Slide Number Placeholder 3"/>
          <p:cNvSpPr>
            <a:spLocks noGrp="1"/>
          </p:cNvSpPr>
          <p:nvPr>
            <p:ph type="sldNum" sz="quarter" idx="10"/>
          </p:nvPr>
        </p:nvSpPr>
        <p:spPr/>
        <p:txBody>
          <a:bodyPr/>
          <a:lstStyle/>
          <a:p>
            <a:pPr>
              <a:defRPr/>
            </a:pPr>
            <a:fld id="{68E9F1E0-6B99-4227-85E5-B74259C30A39}" type="slidenum">
              <a:rPr lang="en-US" smtClean="0"/>
              <a:pPr>
                <a:defRPr/>
              </a:pPr>
              <a:t>7</a:t>
            </a:fld>
            <a:endParaRPr lang="en-US" dirty="0"/>
          </a:p>
        </p:txBody>
      </p:sp>
    </p:spTree>
    <p:extLst>
      <p:ext uri="{BB962C8B-B14F-4D97-AF65-F5344CB8AC3E}">
        <p14:creationId xmlns:p14="http://schemas.microsoft.com/office/powerpoint/2010/main" val="1337188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National Medians and standard deviation for each measure:  Measure A (</a:t>
            </a:r>
            <a:r>
              <a:rPr lang="en-US" dirty="0" err="1" smtClean="0"/>
              <a:t>sd</a:t>
            </a:r>
            <a:r>
              <a:rPr lang="en-US" dirty="0" smtClean="0"/>
              <a:t> = 11.78) Measure B (SD = 13.87) Measure C (</a:t>
            </a:r>
            <a:r>
              <a:rPr lang="en-US" dirty="0" err="1" smtClean="0"/>
              <a:t>sd</a:t>
            </a:r>
            <a:r>
              <a:rPr lang="en-US" dirty="0" smtClean="0"/>
              <a:t> = 15.35) </a:t>
            </a:r>
          </a:p>
          <a:p>
            <a:endParaRPr lang="en-US" dirty="0" smtClean="0"/>
          </a:p>
          <a:p>
            <a:r>
              <a:rPr lang="en-US" dirty="0" smtClean="0"/>
              <a:t>Explain to the audience that standard deviation is a measure of how much variation there is from the average. “A low standard deviation indicates that the data points tend to be very close to the mean, whereas high standard deviation indicates that the data are spread out over a large range of values” (Wikipedia). </a:t>
            </a:r>
          </a:p>
          <a:p>
            <a:endParaRPr lang="en-US" dirty="0" smtClean="0"/>
          </a:p>
          <a:p>
            <a:pPr defTabSz="931774" eaLnBrk="1" fontAlgn="auto" hangingPunct="1">
              <a:spcBef>
                <a:spcPts val="0"/>
              </a:spcBef>
              <a:spcAft>
                <a:spcPts val="0"/>
              </a:spcAft>
              <a:defRPr/>
            </a:pPr>
            <a:r>
              <a:rPr lang="en-US" dirty="0" smtClean="0"/>
              <a:t>Oregon interviewed 1911, 1989, 1748  students</a:t>
            </a:r>
          </a:p>
          <a:p>
            <a:pPr defTabSz="931774" eaLnBrk="1" fontAlgn="auto" hangingPunct="1">
              <a:spcBef>
                <a:spcPts val="0"/>
              </a:spcBef>
              <a:spcAft>
                <a:spcPts val="0"/>
              </a:spcAf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E7A04547-C4E7-4606-A9CE-3BD529616DBC}"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National Medians and standard deviation for each measure:  Measure A (</a:t>
            </a:r>
            <a:r>
              <a:rPr lang="en-US" dirty="0" err="1" smtClean="0"/>
              <a:t>sd</a:t>
            </a:r>
            <a:r>
              <a:rPr lang="en-US" dirty="0" smtClean="0"/>
              <a:t> = 11.78) Measure B (SD = 13.87) Measure C (</a:t>
            </a:r>
            <a:r>
              <a:rPr lang="en-US" dirty="0" err="1" smtClean="0"/>
              <a:t>sd</a:t>
            </a:r>
            <a:r>
              <a:rPr lang="en-US" dirty="0" smtClean="0"/>
              <a:t> = 15.35) </a:t>
            </a:r>
          </a:p>
          <a:p>
            <a:endParaRPr lang="en-US" dirty="0" smtClean="0"/>
          </a:p>
          <a:p>
            <a:r>
              <a:rPr lang="en-US" dirty="0" smtClean="0"/>
              <a:t>Explain to the audience that standard deviation is a measure of how much variation there is from the average. “A low standard deviation indicates that the data points tend to be very close to the mean, whereas high standard deviation indicates that the data are spread out over a large range of values” (Wikipedia). </a:t>
            </a:r>
          </a:p>
          <a:p>
            <a:endParaRPr lang="en-US" dirty="0" smtClean="0"/>
          </a:p>
          <a:p>
            <a:pPr defTabSz="931774" eaLnBrk="1" fontAlgn="auto" hangingPunct="1">
              <a:spcBef>
                <a:spcPts val="0"/>
              </a:spcBef>
              <a:spcAft>
                <a:spcPts val="0"/>
              </a:spcAft>
              <a:defRPr/>
            </a:pPr>
            <a:r>
              <a:rPr lang="en-US" dirty="0" smtClean="0"/>
              <a:t>Oregon interviewed 1911, 1989, 1748  students</a:t>
            </a:r>
          </a:p>
          <a:p>
            <a:pPr defTabSz="931774" eaLnBrk="1" fontAlgn="auto" hangingPunct="1">
              <a:spcBef>
                <a:spcPts val="0"/>
              </a:spcBef>
              <a:spcAft>
                <a:spcPts val="0"/>
              </a:spcAf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E7A04547-C4E7-4606-A9CE-3BD529616DBC}"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displayed so in handout, don’t discuss or really stop for anything but SAMPLE</a:t>
            </a:r>
            <a:endParaRPr lang="en-US" dirty="0"/>
          </a:p>
        </p:txBody>
      </p:sp>
      <p:sp>
        <p:nvSpPr>
          <p:cNvPr id="4" name="Slide Number Placeholder 3"/>
          <p:cNvSpPr>
            <a:spLocks noGrp="1"/>
          </p:cNvSpPr>
          <p:nvPr>
            <p:ph type="sldNum" sz="quarter" idx="10"/>
          </p:nvPr>
        </p:nvSpPr>
        <p:spPr/>
        <p:txBody>
          <a:bodyPr/>
          <a:lstStyle/>
          <a:p>
            <a:fld id="{F5E59666-771A-4145-9992-8C2BFC81F92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7E19D324-62B5-49E5-AAD8-2301E4EF2094}" type="datetime1">
              <a:rPr lang="en-US" smtClean="0"/>
              <a:pPr/>
              <a:t>2/16/2015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58B01E-247D-4E3F-AC8F-65976E175D89}"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20ACBFB2-690F-4C48-92AB-6B18DC4BB516}" type="datetime1">
              <a:rPr lang="en-US" smtClean="0"/>
              <a:pPr/>
              <a:t>2/16/2015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93D21C-7AAF-4112-9668-C976A562210C}"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7ABE245-668A-47AE-807E-4BD9BA8AF681}" type="datetime1">
              <a:rPr lang="en-US" smtClean="0"/>
              <a:pPr/>
              <a:t>2/16/2015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D52FB-C17F-42E6-8EAF-F6F0AEE7D1AD}"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lgn="r" eaLnBrk="1" latinLnBrk="0" hangingPunct="1"/>
            <a:fld id="{EB070E3B-D777-4634-872E-1174D23FD35A}" type="datetime1">
              <a:rPr lang="en-US" smtClean="0"/>
              <a:pPr algn="r" eaLnBrk="1" latinLnBrk="0" hangingPunct="1"/>
              <a:t>2/16/2015</a:t>
            </a:fld>
            <a:endParaRPr lang="en-US" sz="1400" dirty="0">
              <a:solidFill>
                <a:schemeClr val="tx2"/>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BE52754-0368-4BFC-BD40-598A27A8A5C0}"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C5682FB-35D4-4B95-8A03-D00E617EEA33}" type="datetime1">
              <a:rPr lang="en-US" smtClean="0"/>
              <a:pPr>
                <a:defRPr/>
              </a:pPr>
              <a:t>2/16/2015</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1F9366-47DE-4475-A3F7-1E1F058F8E87}"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6248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478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9200" y="1981200"/>
            <a:ext cx="3429000" cy="4114800"/>
          </a:xfrm>
        </p:spPr>
        <p:txBody>
          <a:bodyPr/>
          <a:lstStyle/>
          <a:p>
            <a:pPr lvl="0"/>
            <a:endParaRPr lang="en-US" noProof="0" smtClean="0"/>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335E7E53-CFB5-489F-88FA-CEE56554F41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6248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8A46D0B-CBA6-4E4A-933A-76F380034D7C}"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6248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447800" y="1981200"/>
            <a:ext cx="3429000" cy="4114800"/>
          </a:xfrm>
        </p:spPr>
        <p:txBody>
          <a:bodyPr/>
          <a:lstStyle/>
          <a:p>
            <a:pPr lvl="0"/>
            <a:endParaRPr lang="en-US" noProof="0" smtClean="0"/>
          </a:p>
        </p:txBody>
      </p:sp>
      <p:sp>
        <p:nvSpPr>
          <p:cNvPr id="4" name="Text Placeholder 3"/>
          <p:cNvSpPr>
            <a:spLocks noGrp="1"/>
          </p:cNvSpPr>
          <p:nvPr>
            <p:ph type="body" sz="half" idx="2"/>
          </p:nvPr>
        </p:nvSpPr>
        <p:spPr>
          <a:xfrm>
            <a:off x="50292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F1D6313-77D7-4FA0-A219-64DECC8C535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EBA7EB57-C19C-44B9-9E66-93543E6C1E57}" type="datetime1">
              <a:rPr lang="en-US" smtClean="0"/>
              <a:pPr>
                <a:defRPr/>
              </a:pPr>
              <a:t>2/16/2015</a:t>
            </a:fld>
            <a:endParaRPr lang="en-US" dirty="0"/>
          </a:p>
        </p:txBody>
      </p:sp>
      <p:sp>
        <p:nvSpPr>
          <p:cNvPr id="19" name="Footer Placeholder 18"/>
          <p:cNvSpPr>
            <a:spLocks noGrp="1"/>
          </p:cNvSpPr>
          <p:nvPr>
            <p:ph type="ftr" sz="quarter" idx="11"/>
          </p:nvPr>
        </p:nvSpPr>
        <p:spPr/>
        <p:txBody>
          <a:bodyPr/>
          <a:lstStyle/>
          <a:p>
            <a:pPr>
              <a:defRPr/>
            </a:pPr>
            <a:endParaRPr lang="en-US" dirty="0"/>
          </a:p>
        </p:txBody>
      </p:sp>
      <p:sp>
        <p:nvSpPr>
          <p:cNvPr id="27" name="Slide Number Placeholder 26"/>
          <p:cNvSpPr>
            <a:spLocks noGrp="1"/>
          </p:cNvSpPr>
          <p:nvPr>
            <p:ph type="sldNum" sz="quarter" idx="12"/>
          </p:nvPr>
        </p:nvSpPr>
        <p:spPr/>
        <p:txBody>
          <a:bodyPr/>
          <a:lstStyle/>
          <a:p>
            <a:pPr>
              <a:defRPr/>
            </a:pPr>
            <a:fld id="{7E3BB36B-A2B2-4D79-8A23-7A535331085C}"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pPr>
              <a:defRPr/>
            </a:pPr>
            <a:fld id="{2FE9EF7C-0112-4C8F-922F-5EB322DB726E}" type="datetime1">
              <a:rPr lang="en-US" smtClean="0"/>
              <a:pPr>
                <a:defRPr/>
              </a:pPr>
              <a:t>2/16/2015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4563CC0-6605-415B-8E64-88D23887CE91}"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285C4CED-8658-4E94-A603-A8E01B0A2DEB}" type="datetime1">
              <a:rPr lang="en-US" smtClean="0"/>
              <a:pPr>
                <a:defRPr/>
              </a:pPr>
              <a:t>2/16/2015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808A9C7-C8FC-41E9-A91E-3FF7321F549F}"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45130A9-0542-427E-B841-392BE8E660A9}" type="datetime1">
              <a:rPr lang="en-US" smtClean="0"/>
              <a:pPr/>
              <a:t>2/16/2015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4828E9-C48B-44E3-8161-6085588F3178}"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DF60699F-0ED7-4176-85E8-4827A3E8C7F8}" type="datetime1">
              <a:rPr lang="en-US" smtClean="0"/>
              <a:pPr>
                <a:defRPr/>
              </a:pPr>
              <a:t>2/16/2015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E4799FD-6220-465D-89AD-FF885ED6814D}"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8" y="1859763"/>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useBgFill="1">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45028"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D1681AD1-4726-4912-BC92-3A3702FE5F4C}" type="datetime1">
              <a:rPr lang="en-US" smtClean="0"/>
              <a:pPr>
                <a:defRPr/>
              </a:pPr>
              <a:t>2/16/2015</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4738EF16-3308-4D00-AA0B-A1C006C2A563}"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3"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sp>
        <p:nvSpPr>
          <p:cNvPr id="3" name="Date Placeholder 2"/>
          <p:cNvSpPr>
            <a:spLocks noGrp="1"/>
          </p:cNvSpPr>
          <p:nvPr>
            <p:ph type="dt" sz="half" idx="10"/>
          </p:nvPr>
        </p:nvSpPr>
        <p:spPr/>
        <p:txBody>
          <a:bodyPr/>
          <a:lstStyle/>
          <a:p>
            <a:pPr>
              <a:defRPr/>
            </a:pPr>
            <a:fld id="{9DF9597F-3B75-4A96-8BD7-1762243532A1}" type="datetime1">
              <a:rPr lang="en-US" smtClean="0"/>
              <a:pPr>
                <a:defRPr/>
              </a:pPr>
              <a:t>2/16/2015</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C09303E-D9ED-410D-A75C-A3AF2F93FEB9}"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3B92B21-394E-4742-82EA-C205E036C0F0}" type="datetime1">
              <a:rPr lang="en-US" smtClean="0"/>
              <a:pPr>
                <a:defRPr/>
              </a:pPr>
              <a:t>2/16/2015</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0C7C8846-F8F4-409C-8FFF-AA32B97F24A0}"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9A3C8AEE-B808-48FB-9ED1-3EA4D80CC8C4}" type="datetime1">
              <a:rPr lang="en-US" smtClean="0"/>
              <a:pPr>
                <a:defRPr/>
              </a:pPr>
              <a:t>2/16/2015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3A95380-BA57-4929-813F-1BE405AE540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6"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9"/>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B5193D87-FB9E-4D8B-A8E2-A7425E824AC1}" type="datetime1">
              <a:rPr lang="en-US" smtClean="0"/>
              <a:pPr>
                <a:defRPr/>
              </a:pPr>
              <a:t>2/16/2015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8077200" y="6356356"/>
            <a:ext cx="609600" cy="365125"/>
          </a:xfrm>
        </p:spPr>
        <p:txBody>
          <a:bodyPr/>
          <a:lstStyle/>
          <a:p>
            <a:pPr>
              <a:defRPr/>
            </a:pPr>
            <a:fld id="{62EB6080-093E-455A-8281-BD0819DCE38A}"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31"/>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C5F0344-BF76-4182-B7BD-CA68DAC6F71E}" type="datetime1">
              <a:rPr lang="en-US" smtClean="0"/>
              <a:pPr>
                <a:defRPr/>
              </a:pPr>
              <a:t>2/16/2015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DFE5785-D889-4EAC-BA92-D1FB12629A64}"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7B7AF230-D22C-43D9-9A83-BD1816CD17AA}" type="datetime1">
              <a:rPr lang="en-US" smtClean="0"/>
              <a:pPr>
                <a:defRPr/>
              </a:pPr>
              <a:t>2/16/2015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A2A24A4-BB25-4B59-A447-D66BB577B19A}"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ln>
            <a:solidFill>
              <a:schemeClr val="bg1"/>
            </a:solidFill>
          </a:ln>
        </p:spPr>
        <p:txBody>
          <a:bodyPr>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4"/>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82CB2FB8-6D9E-4D11-A9BC-DF1B4BE1963F}" type="datetime1">
              <a:rPr lang="en-US" smtClean="0"/>
              <a:pPr>
                <a:defRPr/>
              </a:pPr>
              <a:t>2/16/2015</a:t>
            </a:fld>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96D5B858-95DC-41E2-87CE-21B9E98F6D34}" type="slidenum">
              <a:rPr lang="en-US"/>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1" name="Title 1"/>
          <p:cNvSpPr>
            <a:spLocks noGrp="1"/>
          </p:cNvSpPr>
          <p:nvPr>
            <p:ph type="title"/>
          </p:nvPr>
        </p:nvSpPr>
        <p:spPr>
          <a:xfrm>
            <a:off x="457199" y="370928"/>
            <a:ext cx="8229601" cy="695852"/>
          </a:xfrm>
          <a:prstGeom prst="rect">
            <a:avLst/>
          </a:prstGeom>
        </p:spPr>
        <p:txBody>
          <a:bodyPr/>
          <a:lstStyle>
            <a:lvl1pPr>
              <a:defRPr sz="4400" b="1">
                <a:solidFill>
                  <a:srgbClr val="20BEE4"/>
                </a:solidFill>
                <a:effectLst>
                  <a:outerShdw blurRad="50800" dist="38100" dir="2700000">
                    <a:srgbClr val="000000">
                      <a:alpha val="43000"/>
                    </a:srgbClr>
                  </a:outerShdw>
                </a:effectLst>
              </a:defRPr>
            </a:lvl1pPr>
          </a:lstStyle>
          <a:p>
            <a:r>
              <a:rPr lang="en-US" dirty="0" smtClean="0"/>
              <a:t>Click to edit Master title style</a:t>
            </a:r>
            <a:endParaRPr lang="en-US" dirty="0"/>
          </a:p>
        </p:txBody>
      </p:sp>
      <p:sp>
        <p:nvSpPr>
          <p:cNvPr id="22" name="Content Placeholder 2"/>
          <p:cNvSpPr>
            <a:spLocks noGrp="1"/>
          </p:cNvSpPr>
          <p:nvPr>
            <p:ph sz="half" idx="1"/>
          </p:nvPr>
        </p:nvSpPr>
        <p:spPr>
          <a:xfrm>
            <a:off x="457200" y="1413927"/>
            <a:ext cx="8229600" cy="4232918"/>
          </a:xfrm>
          <a:prstGeom prst="rect">
            <a:avLst/>
          </a:prstGeom>
        </p:spPr>
        <p:txBody>
          <a:bodyPr/>
          <a:lstStyle>
            <a:lvl1pPr>
              <a:buClr>
                <a:schemeClr val="accent2">
                  <a:lumMod val="75000"/>
                </a:schemeClr>
              </a:buClr>
              <a:defRPr sz="2800">
                <a:solidFill>
                  <a:srgbClr val="1F1F1F"/>
                </a:solidFill>
                <a:latin typeface="Akzidenz-Grotesk BQ Reg"/>
                <a:cs typeface="Akzidenz-Grotesk BQ Reg"/>
              </a:defRPr>
            </a:lvl1pPr>
            <a:lvl2pPr>
              <a:buClr>
                <a:schemeClr val="accent2">
                  <a:lumMod val="75000"/>
                </a:schemeClr>
              </a:buClr>
              <a:defRPr sz="2400">
                <a:solidFill>
                  <a:srgbClr val="1F1F1F"/>
                </a:solidFill>
                <a:latin typeface="Akzidenz-Grotesk BQ Reg"/>
                <a:cs typeface="Akzidenz-Grotesk BQ Reg"/>
              </a:defRPr>
            </a:lvl2pPr>
            <a:lvl3pPr>
              <a:buClr>
                <a:schemeClr val="accent2">
                  <a:lumMod val="75000"/>
                </a:schemeClr>
              </a:buClr>
              <a:defRPr sz="2000">
                <a:solidFill>
                  <a:srgbClr val="1F1F1F"/>
                </a:solidFill>
                <a:latin typeface="Akzidenz-Grotesk BQ Reg"/>
                <a:cs typeface="Akzidenz-Grotesk BQ Reg"/>
              </a:defRPr>
            </a:lvl3pPr>
            <a:lvl4pPr>
              <a:buClr>
                <a:schemeClr val="accent2">
                  <a:lumMod val="75000"/>
                </a:schemeClr>
              </a:buClr>
              <a:defRPr sz="1800">
                <a:solidFill>
                  <a:srgbClr val="1F1F1F"/>
                </a:solidFill>
                <a:latin typeface="Akzidenz-Grotesk BQ Reg"/>
                <a:cs typeface="Akzidenz-Grotesk BQ Reg"/>
              </a:defRPr>
            </a:lvl4pPr>
            <a:lvl5pPr>
              <a:buClr>
                <a:schemeClr val="accent2">
                  <a:lumMod val="75000"/>
                </a:schemeClr>
              </a:buClr>
              <a:defRPr sz="1800">
                <a:solidFill>
                  <a:srgbClr val="1F1F1F"/>
                </a:solidFill>
                <a:latin typeface="Akzidenz-Grotesk BQ Reg"/>
                <a:cs typeface="Akzidenz-Grotesk BQ Reg"/>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6BCD5B6D-FE0E-432C-BF2D-DFB5A7D3BC35}" type="datetime1">
              <a:rPr lang="en-US" smtClean="0"/>
              <a:pPr/>
              <a:t>2/16/2015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CC5FFB-891E-4219-80AB-D45670A074C7}"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4"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5BA60C-AB27-446A-868E-BE0DE486A205}" type="datetime1">
              <a:rPr lang="en-US" smtClean="0"/>
              <a:pPr/>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FFFDB-A301-4E15-98AF-42BC21E8EA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10A877-2346-4155-B216-324ED9CC8221}" type="datetime1">
              <a:rPr lang="en-US" smtClean="0"/>
              <a:pPr/>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FFFDB-A301-4E15-98AF-42BC21E8EA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278875-78AA-40B7-A0D9-244923296349}" type="datetime1">
              <a:rPr lang="en-US" smtClean="0"/>
              <a:pPr/>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FFFDB-A301-4E15-98AF-42BC21E8EA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62F76A-9A49-49A5-8037-10ACE9A9D9AC}" type="datetime1">
              <a:rPr lang="en-US" smtClean="0"/>
              <a:pPr/>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FFFDB-A301-4E15-98AF-42BC21E8EA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82959D-EE1B-4E3A-85A3-0678813AB450}" type="datetime1">
              <a:rPr lang="en-US" smtClean="0"/>
              <a:pPr/>
              <a:t>2/16/2015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CFFFDB-A301-4E15-98AF-42BC21E8EA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2A2A6D-6CBA-47C2-B470-A53B9276A3A5}" type="datetime1">
              <a:rPr lang="en-US" smtClean="0"/>
              <a:pPr/>
              <a:t>2/16/2015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CFFFDB-A301-4E15-98AF-42BC21E8EA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DC144-56A2-494D-9B52-DA1B37EC5487}" type="datetime1">
              <a:rPr lang="en-US" smtClean="0"/>
              <a:pPr/>
              <a:t>2/16/2015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CFFFDB-A301-4E15-98AF-42BC21E8EA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6D17E3-7D55-4E5F-A02A-969E6486EDB9}" type="datetime1">
              <a:rPr lang="en-US" smtClean="0"/>
              <a:pPr/>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FFFDB-A301-4E15-98AF-42BC21E8EA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2"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92"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C03A34-BD88-48E8-A0B2-7AC75B1A7757}" type="datetime1">
              <a:rPr lang="en-US" smtClean="0"/>
              <a:pPr/>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CFFFDB-A301-4E15-98AF-42BC21E8EA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46649-8804-4CBB-A637-B24489F27EC7}" type="datetime1">
              <a:rPr lang="en-US" smtClean="0"/>
              <a:pPr/>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FFFDB-A301-4E15-98AF-42BC21E8EA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9E01F5F-93E2-46E0-891E-22C19DC3EE4E}" type="datetime1">
              <a:rPr lang="en-US" smtClean="0"/>
              <a:pPr/>
              <a:t>2/16/2015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68F77C-D855-4FEF-A3BE-BB3F3AC71052}"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C391DB-BDB3-4AC3-A401-988243A620C0}" type="datetime1">
              <a:rPr lang="en-US" smtClean="0"/>
              <a:pPr/>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CFFFDB-A301-4E15-98AF-42BC21E8EA44}"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7E19D324-62B5-49E5-AAD8-2301E4EF2094}" type="datetime1">
              <a:rPr lang="en-US" smtClean="0">
                <a:solidFill>
                  <a:srgbClr val="99CC00"/>
                </a:solidFill>
              </a:rPr>
              <a:pPr/>
              <a:t>2/16/2015</a:t>
            </a:fld>
            <a:endParaRPr lang="en-US">
              <a:solidFill>
                <a:srgbClr val="99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99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58B01E-247D-4E3F-AC8F-65976E175D89}" type="slidenum">
              <a:rPr lang="en-US" smtClean="0">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45130A9-0542-427E-B841-392BE8E660A9}" type="datetime1">
              <a:rPr lang="en-US" smtClean="0">
                <a:solidFill>
                  <a:srgbClr val="99CC00"/>
                </a:solidFill>
              </a:rPr>
              <a:pPr/>
              <a:t>2/16/2015</a:t>
            </a:fld>
            <a:endParaRPr lang="en-US">
              <a:solidFill>
                <a:srgbClr val="99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99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4828E9-C48B-44E3-8161-6085588F3178}" type="slidenum">
              <a:rPr lang="en-US" smtClean="0">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6BCD5B6D-FE0E-432C-BF2D-DFB5A7D3BC35}" type="datetime1">
              <a:rPr lang="en-US" smtClean="0">
                <a:solidFill>
                  <a:srgbClr val="99CC00"/>
                </a:solidFill>
              </a:rPr>
              <a:pPr/>
              <a:t>2/16/2015</a:t>
            </a:fld>
            <a:endParaRPr lang="en-US">
              <a:solidFill>
                <a:srgbClr val="99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99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CC5FFB-891E-4219-80AB-D45670A074C7}" type="slidenum">
              <a:rPr lang="en-US" smtClean="0">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9E01F5F-93E2-46E0-891E-22C19DC3EE4E}" type="datetime1">
              <a:rPr lang="en-US" smtClean="0">
                <a:solidFill>
                  <a:srgbClr val="99CC00"/>
                </a:solidFill>
              </a:rPr>
              <a:pPr/>
              <a:t>2/16/2015</a:t>
            </a:fld>
            <a:endParaRPr lang="en-US">
              <a:solidFill>
                <a:srgbClr val="99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99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68F77C-D855-4FEF-A3BE-BB3F3AC71052}" type="slidenum">
              <a:rPr lang="en-US" smtClean="0">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E3C548F-0347-4742-8124-C011B9D86D39}" type="datetime1">
              <a:rPr lang="en-US" smtClean="0">
                <a:solidFill>
                  <a:srgbClr val="99CC00"/>
                </a:solidFill>
              </a:rPr>
              <a:pPr/>
              <a:t>2/16/2015</a:t>
            </a:fld>
            <a:endParaRPr lang="en-US">
              <a:solidFill>
                <a:srgbClr val="99CC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99CC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DD6244-A37B-4E80-BEB4-8D0226CB73E5}" type="slidenum">
              <a:rPr lang="en-US" smtClean="0">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4C8200C1-E3BE-4239-B093-ED89675D825E}" type="datetime1">
              <a:rPr lang="en-US" smtClean="0">
                <a:solidFill>
                  <a:srgbClr val="99CC00"/>
                </a:solidFill>
              </a:rPr>
              <a:pPr/>
              <a:t>2/16/2015</a:t>
            </a:fld>
            <a:endParaRPr lang="en-US">
              <a:solidFill>
                <a:srgbClr val="99CC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99CC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461C721-1086-465F-B60B-D65126A0A72E}" type="slidenum">
              <a:rPr lang="en-US" smtClean="0">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B655763-9011-4F2B-9E6E-7E50B0596654}" type="datetime1">
              <a:rPr lang="en-US" smtClean="0">
                <a:solidFill>
                  <a:srgbClr val="99CC00"/>
                </a:solidFill>
              </a:rPr>
              <a:pPr/>
              <a:t>2/16/2015</a:t>
            </a:fld>
            <a:endParaRPr lang="en-US">
              <a:solidFill>
                <a:srgbClr val="99CC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99CC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7B215B6-A1FA-4AF9-9A58-E279E65FE155}" type="slidenum">
              <a:rPr lang="en-US" smtClean="0">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83F7721-73AA-414E-ADFA-04BF7EFC9806}" type="datetime1">
              <a:rPr lang="en-US" smtClean="0">
                <a:solidFill>
                  <a:srgbClr val="99CC00"/>
                </a:solidFill>
              </a:rPr>
              <a:pPr/>
              <a:t>2/16/2015</a:t>
            </a:fld>
            <a:endParaRPr lang="en-US">
              <a:solidFill>
                <a:srgbClr val="99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99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236717-D83B-4116-AF5D-07C45B98F9AE}" type="slidenum">
              <a:rPr lang="en-US" smtClean="0">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BD2E510-CAD2-4608-B173-CC87B8483516}" type="datetime1">
              <a:rPr lang="en-US" smtClean="0">
                <a:solidFill>
                  <a:srgbClr val="99CC00"/>
                </a:solidFill>
              </a:rPr>
              <a:pPr/>
              <a:t>2/16/2015</a:t>
            </a:fld>
            <a:endParaRPr lang="en-US">
              <a:solidFill>
                <a:srgbClr val="99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99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067D0E-1B27-4FB4-8FA1-95CF77CB2927}" type="slidenum">
              <a:rPr lang="en-US" smtClean="0">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E3C548F-0347-4742-8124-C011B9D86D39}" type="datetime1">
              <a:rPr lang="en-US" smtClean="0"/>
              <a:pPr/>
              <a:t>2/16/2015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BDD6244-A37B-4E80-BEB4-8D0226CB73E5}"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20ACBFB2-690F-4C48-92AB-6B18DC4BB516}" type="datetime1">
              <a:rPr lang="en-US" smtClean="0">
                <a:solidFill>
                  <a:srgbClr val="99CC00"/>
                </a:solidFill>
              </a:rPr>
              <a:pPr/>
              <a:t>2/16/2015</a:t>
            </a:fld>
            <a:endParaRPr lang="en-US">
              <a:solidFill>
                <a:srgbClr val="99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99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93D21C-7AAF-4112-9668-C976A562210C}" type="slidenum">
              <a:rPr lang="en-US" smtClean="0">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7ABE245-668A-47AE-807E-4BD9BA8AF681}" type="datetime1">
              <a:rPr lang="en-US" smtClean="0">
                <a:solidFill>
                  <a:srgbClr val="99CC00"/>
                </a:solidFill>
              </a:rPr>
              <a:pPr/>
              <a:t>2/16/2015</a:t>
            </a:fld>
            <a:endParaRPr lang="en-US">
              <a:solidFill>
                <a:srgbClr val="99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99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5D52FB-C17F-42E6-8EAF-F6F0AEE7D1AD}" type="slidenum">
              <a:rPr lang="en-US" smtClean="0">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lgn="r"/>
            <a:fld id="{EB070E3B-D777-4634-872E-1174D23FD35A}" type="datetime1">
              <a:rPr lang="en-US" smtClean="0">
                <a:solidFill>
                  <a:srgbClr val="99CC00"/>
                </a:solidFill>
              </a:rPr>
              <a:pPr algn="r"/>
              <a:t>2/16/2015</a:t>
            </a:fld>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99CC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BE52754-0368-4BFC-BD40-598A27A8A5C0}" type="slidenum">
              <a:rPr lang="en-US" smtClean="0">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C5682FB-35D4-4B95-8A03-D00E617EEA33}" type="datetime1">
              <a:rPr lang="en-US" smtClean="0">
                <a:solidFill>
                  <a:srgbClr val="99CC00"/>
                </a:solidFill>
              </a:rPr>
              <a:pPr>
                <a:defRPr/>
              </a:pPr>
              <a:t>2/16/2015</a:t>
            </a:fld>
            <a:endParaRPr lang="en-US" dirty="0">
              <a:solidFill>
                <a:srgbClr val="99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99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1F9366-47DE-4475-A3F7-1E1F058F8E87}" type="slidenum">
              <a:rPr lang="en-US" smtClean="0">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6248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478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9200" y="1981200"/>
            <a:ext cx="3429000" cy="4114800"/>
          </a:xfrm>
        </p:spPr>
        <p:txBody>
          <a:bodyPr/>
          <a:lstStyle/>
          <a:p>
            <a:pPr lvl="0"/>
            <a:endParaRPr lang="en-US" noProof="0" smtClean="0"/>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99CC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335E7E53-CFB5-489F-88FA-CEE56554F41F}" type="slidenum">
              <a:rPr lang="en-US">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6248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99CC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B8A46D0B-CBA6-4E4A-933A-76F380034D7C}" type="slidenum">
              <a:rPr lang="en-US">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6248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447800" y="1981200"/>
            <a:ext cx="3429000" cy="4114800"/>
          </a:xfrm>
        </p:spPr>
        <p:txBody>
          <a:bodyPr/>
          <a:lstStyle/>
          <a:p>
            <a:pPr lvl="0"/>
            <a:endParaRPr lang="en-US" noProof="0" smtClean="0"/>
          </a:p>
        </p:txBody>
      </p:sp>
      <p:sp>
        <p:nvSpPr>
          <p:cNvPr id="4" name="Text Placeholder 3"/>
          <p:cNvSpPr>
            <a:spLocks noGrp="1"/>
          </p:cNvSpPr>
          <p:nvPr>
            <p:ph type="body" sz="half" idx="2"/>
          </p:nvPr>
        </p:nvSpPr>
        <p:spPr>
          <a:xfrm>
            <a:off x="50292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99CC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DF1D6313-77D7-4FA0-A219-64DECC8C5351}" type="slidenum">
              <a:rPr lang="en-US">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7E19D324-62B5-49E5-AAD8-2301E4EF2094}" type="datetime1">
              <a:rPr lang="en-US" smtClean="0">
                <a:solidFill>
                  <a:srgbClr val="99CC00"/>
                </a:solidFill>
              </a:rPr>
              <a:pPr/>
              <a:t>2/16/2015</a:t>
            </a:fld>
            <a:endParaRPr lang="en-US">
              <a:solidFill>
                <a:srgbClr val="99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99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58B01E-247D-4E3F-AC8F-65976E175D89}" type="slidenum">
              <a:rPr lang="en-US" smtClean="0">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45130A9-0542-427E-B841-392BE8E660A9}" type="datetime1">
              <a:rPr lang="en-US" smtClean="0">
                <a:solidFill>
                  <a:srgbClr val="99CC00"/>
                </a:solidFill>
              </a:rPr>
              <a:pPr/>
              <a:t>2/16/2015</a:t>
            </a:fld>
            <a:endParaRPr lang="en-US">
              <a:solidFill>
                <a:srgbClr val="99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99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4828E9-C48B-44E3-8161-6085588F3178}" type="slidenum">
              <a:rPr lang="en-US" smtClean="0">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6BCD5B6D-FE0E-432C-BF2D-DFB5A7D3BC35}" type="datetime1">
              <a:rPr lang="en-US" smtClean="0">
                <a:solidFill>
                  <a:srgbClr val="99CC00"/>
                </a:solidFill>
              </a:rPr>
              <a:pPr/>
              <a:t>2/16/2015</a:t>
            </a:fld>
            <a:endParaRPr lang="en-US">
              <a:solidFill>
                <a:srgbClr val="99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99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CC5FFB-891E-4219-80AB-D45670A074C7}" type="slidenum">
              <a:rPr lang="en-US" smtClean="0">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4C8200C1-E3BE-4239-B093-ED89675D825E}" type="datetime1">
              <a:rPr lang="en-US" smtClean="0"/>
              <a:pPr/>
              <a:t>2/16/2015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61C721-1086-465F-B60B-D65126A0A72E}"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9E01F5F-93E2-46E0-891E-22C19DC3EE4E}" type="datetime1">
              <a:rPr lang="en-US" smtClean="0">
                <a:solidFill>
                  <a:srgbClr val="99CC00"/>
                </a:solidFill>
              </a:rPr>
              <a:pPr/>
              <a:t>2/16/2015</a:t>
            </a:fld>
            <a:endParaRPr lang="en-US">
              <a:solidFill>
                <a:srgbClr val="99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99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68F77C-D855-4FEF-A3BE-BB3F3AC71052}" type="slidenum">
              <a:rPr lang="en-US" smtClean="0">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E3C548F-0347-4742-8124-C011B9D86D39}" type="datetime1">
              <a:rPr lang="en-US" smtClean="0">
                <a:solidFill>
                  <a:srgbClr val="99CC00"/>
                </a:solidFill>
              </a:rPr>
              <a:pPr/>
              <a:t>2/16/2015</a:t>
            </a:fld>
            <a:endParaRPr lang="en-US">
              <a:solidFill>
                <a:srgbClr val="99CC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99CC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BDD6244-A37B-4E80-BEB4-8D0226CB73E5}" type="slidenum">
              <a:rPr lang="en-US" smtClean="0">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4C8200C1-E3BE-4239-B093-ED89675D825E}" type="datetime1">
              <a:rPr lang="en-US" smtClean="0">
                <a:solidFill>
                  <a:srgbClr val="99CC00"/>
                </a:solidFill>
              </a:rPr>
              <a:pPr/>
              <a:t>2/16/2015</a:t>
            </a:fld>
            <a:endParaRPr lang="en-US">
              <a:solidFill>
                <a:srgbClr val="99CC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99CC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461C721-1086-465F-B60B-D65126A0A72E}" type="slidenum">
              <a:rPr lang="en-US" smtClean="0">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B655763-9011-4F2B-9E6E-7E50B0596654}" type="datetime1">
              <a:rPr lang="en-US" smtClean="0">
                <a:solidFill>
                  <a:srgbClr val="99CC00"/>
                </a:solidFill>
              </a:rPr>
              <a:pPr/>
              <a:t>2/16/2015</a:t>
            </a:fld>
            <a:endParaRPr lang="en-US">
              <a:solidFill>
                <a:srgbClr val="99CC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99CC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7B215B6-A1FA-4AF9-9A58-E279E65FE155}" type="slidenum">
              <a:rPr lang="en-US" smtClean="0">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83F7721-73AA-414E-ADFA-04BF7EFC9806}" type="datetime1">
              <a:rPr lang="en-US" smtClean="0">
                <a:solidFill>
                  <a:srgbClr val="99CC00"/>
                </a:solidFill>
              </a:rPr>
              <a:pPr/>
              <a:t>2/16/2015</a:t>
            </a:fld>
            <a:endParaRPr lang="en-US">
              <a:solidFill>
                <a:srgbClr val="99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99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236717-D83B-4116-AF5D-07C45B98F9AE}" type="slidenum">
              <a:rPr lang="en-US" smtClean="0">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BD2E510-CAD2-4608-B173-CC87B8483516}" type="datetime1">
              <a:rPr lang="en-US" smtClean="0">
                <a:solidFill>
                  <a:srgbClr val="99CC00"/>
                </a:solidFill>
              </a:rPr>
              <a:pPr/>
              <a:t>2/16/2015</a:t>
            </a:fld>
            <a:endParaRPr lang="en-US">
              <a:solidFill>
                <a:srgbClr val="99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99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067D0E-1B27-4FB4-8FA1-95CF77CB2927}" type="slidenum">
              <a:rPr lang="en-US" smtClean="0">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20ACBFB2-690F-4C48-92AB-6B18DC4BB516}" type="datetime1">
              <a:rPr lang="en-US" smtClean="0">
                <a:solidFill>
                  <a:srgbClr val="99CC00"/>
                </a:solidFill>
              </a:rPr>
              <a:pPr/>
              <a:t>2/16/2015</a:t>
            </a:fld>
            <a:endParaRPr lang="en-US">
              <a:solidFill>
                <a:srgbClr val="99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99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93D21C-7AAF-4112-9668-C976A562210C}" type="slidenum">
              <a:rPr lang="en-US" smtClean="0">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7ABE245-668A-47AE-807E-4BD9BA8AF681}" type="datetime1">
              <a:rPr lang="en-US" smtClean="0">
                <a:solidFill>
                  <a:srgbClr val="99CC00"/>
                </a:solidFill>
              </a:rPr>
              <a:pPr/>
              <a:t>2/16/2015</a:t>
            </a:fld>
            <a:endParaRPr lang="en-US">
              <a:solidFill>
                <a:srgbClr val="99CC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99CC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5D52FB-C17F-42E6-8EAF-F6F0AEE7D1AD}" type="slidenum">
              <a:rPr lang="en-US" smtClean="0">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lgn="r"/>
            <a:fld id="{EB070E3B-D777-4634-872E-1174D23FD35A}" type="datetime1">
              <a:rPr lang="en-US" smtClean="0">
                <a:solidFill>
                  <a:srgbClr val="99CC00"/>
                </a:solidFill>
              </a:rPr>
              <a:pPr algn="r"/>
              <a:t>2/16/2015</a:t>
            </a:fld>
            <a:endParaRPr lang="en-US" dirty="0">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99CC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DBE52754-0368-4BFC-BD40-598A27A8A5C0}" type="slidenum">
              <a:rPr lang="en-US" smtClean="0">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C5682FB-35D4-4B95-8A03-D00E617EEA33}" type="datetime1">
              <a:rPr lang="en-US" smtClean="0">
                <a:solidFill>
                  <a:srgbClr val="99CC00"/>
                </a:solidFill>
              </a:rPr>
              <a:pPr>
                <a:defRPr/>
              </a:pPr>
              <a:t>2/16/2015</a:t>
            </a:fld>
            <a:endParaRPr lang="en-US" dirty="0">
              <a:solidFill>
                <a:srgbClr val="99CC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99CC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1F9366-47DE-4475-A3F7-1E1F058F8E87}" type="slidenum">
              <a:rPr lang="en-US" smtClean="0">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B655763-9011-4F2B-9E6E-7E50B0596654}" type="datetime1">
              <a:rPr lang="en-US" smtClean="0"/>
              <a:pPr/>
              <a:t>2/16/2015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7B215B6-A1FA-4AF9-9A58-E279E65FE155}"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6248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478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9200" y="1981200"/>
            <a:ext cx="3429000" cy="4114800"/>
          </a:xfrm>
        </p:spPr>
        <p:txBody>
          <a:bodyPr/>
          <a:lstStyle/>
          <a:p>
            <a:pPr lvl="0"/>
            <a:endParaRPr lang="en-US" noProof="0" smtClean="0"/>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99CC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335E7E53-CFB5-489F-88FA-CEE56554F41F}" type="slidenum">
              <a:rPr lang="en-US">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6248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478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99CC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B8A46D0B-CBA6-4E4A-933A-76F380034D7C}" type="slidenum">
              <a:rPr lang="en-US">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6248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447800" y="1981200"/>
            <a:ext cx="3429000" cy="4114800"/>
          </a:xfrm>
        </p:spPr>
        <p:txBody>
          <a:bodyPr/>
          <a:lstStyle/>
          <a:p>
            <a:pPr lvl="0"/>
            <a:endParaRPr lang="en-US" noProof="0" smtClean="0"/>
          </a:p>
        </p:txBody>
      </p:sp>
      <p:sp>
        <p:nvSpPr>
          <p:cNvPr id="4" name="Text Placeholder 3"/>
          <p:cNvSpPr>
            <a:spLocks noGrp="1"/>
          </p:cNvSpPr>
          <p:nvPr>
            <p:ph type="body" sz="half" idx="2"/>
          </p:nvPr>
        </p:nvSpPr>
        <p:spPr>
          <a:xfrm>
            <a:off x="50292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99CC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DF1D6313-77D7-4FA0-A219-64DECC8C5351}" type="slidenum">
              <a:rPr lang="en-US">
                <a:solidFill>
                  <a:srgbClr val="99CC00"/>
                </a:solidFill>
              </a:rPr>
              <a:pPr>
                <a:defRPr/>
              </a:pPr>
              <a:t>‹#›</a:t>
            </a:fld>
            <a:endParaRPr lang="en-US">
              <a:solidFill>
                <a:srgbClr val="99CC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EBA7EB57-C19C-44B9-9E66-93543E6C1E57}" type="datetime1">
              <a:rPr lang="en-US" smtClean="0"/>
              <a:pPr>
                <a:defRPr/>
              </a:pPr>
              <a:t>2/16/2015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E3BB36B-A2B2-4D79-8A23-7A535331085C}" type="slidenum">
              <a:rPr lang="en-US" smtClean="0"/>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FE9EF7C-0112-4C8F-922F-5EB322DB726E}" type="datetime1">
              <a:rPr lang="en-US" smtClean="0"/>
              <a:pPr>
                <a:defRPr/>
              </a:pPr>
              <a:t>2/16/2015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4563CC0-6605-415B-8E64-88D23887CE91}" type="slidenum">
              <a:rPr lang="en-US" smtClean="0"/>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85C4CED-8658-4E94-A603-A8E01B0A2DEB}" type="datetime1">
              <a:rPr lang="en-US" smtClean="0"/>
              <a:pPr>
                <a:defRPr/>
              </a:pPr>
              <a:t>2/16/2015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808A9C7-C8FC-41E9-A91E-3FF7321F549F}" type="slidenum">
              <a:rPr lang="en-US" smtClean="0"/>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DF60699F-0ED7-4176-85E8-4827A3E8C7F8}" type="datetime1">
              <a:rPr lang="en-US" smtClean="0"/>
              <a:pPr>
                <a:defRPr/>
              </a:pPr>
              <a:t>2/16/2015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E4799FD-6220-465D-89AD-FF885ED6814D}" type="slidenum">
              <a:rPr lang="en-US" smtClean="0"/>
              <a:pPr>
                <a:defRPr/>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D1681AD1-4726-4912-BC92-3A3702FE5F4C}" type="datetime1">
              <a:rPr lang="en-US" smtClean="0"/>
              <a:pPr>
                <a:defRPr/>
              </a:pPr>
              <a:t>2/16/2015</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4738EF16-3308-4D00-AA0B-A1C006C2A563}" type="slidenum">
              <a:rPr lang="en-US" smtClean="0"/>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9DF9597F-3B75-4A96-8BD7-1762243532A1}" type="datetime1">
              <a:rPr lang="en-US" smtClean="0"/>
              <a:pPr>
                <a:defRPr/>
              </a:pPr>
              <a:t>2/16/2015</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AC09303E-D9ED-410D-A75C-A3AF2F93FEB9}" type="slidenum">
              <a:rPr lang="en-US" smtClean="0"/>
              <a:pPr>
                <a:defRPr/>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3B92B21-394E-4742-82EA-C205E036C0F0}" type="datetime1">
              <a:rPr lang="en-US" smtClean="0"/>
              <a:pPr>
                <a:defRPr/>
              </a:pPr>
              <a:t>2/16/2015</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0C7C8846-F8F4-409C-8FFF-AA32B97F24A0}"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83F7721-73AA-414E-ADFA-04BF7EFC9806}" type="datetime1">
              <a:rPr lang="en-US" smtClean="0"/>
              <a:pPr/>
              <a:t>2/16/2015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236717-D83B-4116-AF5D-07C45B98F9AE}"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A3C8AEE-B808-48FB-9ED1-3EA4D80CC8C4}" type="datetime1">
              <a:rPr lang="en-US" smtClean="0"/>
              <a:pPr>
                <a:defRPr/>
              </a:pPr>
              <a:t>2/16/2015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3A95380-BA57-4929-813F-1BE405AE540B}" type="slidenum">
              <a:rPr lang="en-US" smtClean="0"/>
              <a:pPr>
                <a:defRPr/>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B5193D87-FB9E-4D8B-A8E2-A7425E824AC1}" type="datetime1">
              <a:rPr lang="en-US" smtClean="0"/>
              <a:pPr>
                <a:defRPr/>
              </a:pPr>
              <a:t>2/16/2015</a:t>
            </a:fld>
            <a:endParaRPr lang="en-US" dirty="0"/>
          </a:p>
        </p:txBody>
      </p:sp>
      <p:sp>
        <p:nvSpPr>
          <p:cNvPr id="9" name="Slide Number Placeholder 8"/>
          <p:cNvSpPr>
            <a:spLocks noGrp="1"/>
          </p:cNvSpPr>
          <p:nvPr>
            <p:ph type="sldNum" sz="quarter" idx="11"/>
          </p:nvPr>
        </p:nvSpPr>
        <p:spPr/>
        <p:txBody>
          <a:bodyPr/>
          <a:lstStyle/>
          <a:p>
            <a:pPr>
              <a:defRPr/>
            </a:pPr>
            <a:fld id="{62EB6080-093E-455A-8281-BD0819DCE38A}" type="slidenum">
              <a:rPr lang="en-US" smtClean="0"/>
              <a:pPr>
                <a:defRPr/>
              </a:pPr>
              <a:t>‹#›</a:t>
            </a:fld>
            <a:endParaRPr lang="en-US" dirty="0"/>
          </a:p>
        </p:txBody>
      </p:sp>
      <p:sp>
        <p:nvSpPr>
          <p:cNvPr id="10" name="Footer Placeholder 9"/>
          <p:cNvSpPr>
            <a:spLocks noGrp="1"/>
          </p:cNvSpPr>
          <p:nvPr>
            <p:ph type="ftr" sz="quarter" idx="12"/>
          </p:nvPr>
        </p:nvSpPr>
        <p:spPr/>
        <p:txBody>
          <a:bodyPr/>
          <a:lstStyle/>
          <a:p>
            <a:pPr>
              <a:defRPr/>
            </a:pPr>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C5F0344-BF76-4182-B7BD-CA68DAC6F71E}" type="datetime1">
              <a:rPr lang="en-US" smtClean="0"/>
              <a:pPr>
                <a:defRPr/>
              </a:pPr>
              <a:t>2/16/2015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DFE5785-D889-4EAC-BA92-D1FB12629A64}" type="slidenum">
              <a:rPr lang="en-US" smtClean="0"/>
              <a:pPr>
                <a:defRPr/>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B7AF230-D22C-43D9-9A83-BD1816CD17AA}" type="datetime1">
              <a:rPr lang="en-US" smtClean="0"/>
              <a:pPr>
                <a:defRPr/>
              </a:pPr>
              <a:t>2/16/2015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A2A24A4-BB25-4B59-A447-D66BB577B19A}" type="slidenum">
              <a:rPr lang="en-US" smtClean="0"/>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1" name="Title 1"/>
          <p:cNvSpPr>
            <a:spLocks noGrp="1"/>
          </p:cNvSpPr>
          <p:nvPr>
            <p:ph type="title"/>
          </p:nvPr>
        </p:nvSpPr>
        <p:spPr>
          <a:xfrm>
            <a:off x="457199" y="370928"/>
            <a:ext cx="8229601" cy="695852"/>
          </a:xfrm>
          <a:prstGeom prst="rect">
            <a:avLst/>
          </a:prstGeom>
        </p:spPr>
        <p:txBody>
          <a:bodyPr/>
          <a:lstStyle>
            <a:lvl1pPr>
              <a:defRPr sz="4400" b="1">
                <a:solidFill>
                  <a:srgbClr val="20BEE4"/>
                </a:solidFill>
                <a:effectLst>
                  <a:outerShdw blurRad="50800" dist="38100" dir="2700000">
                    <a:srgbClr val="000000">
                      <a:alpha val="43000"/>
                    </a:srgbClr>
                  </a:outerShdw>
                </a:effectLst>
              </a:defRPr>
            </a:lvl1pPr>
          </a:lstStyle>
          <a:p>
            <a:r>
              <a:rPr lang="en-US" dirty="0" smtClean="0"/>
              <a:t>Click to edit Master title style</a:t>
            </a:r>
            <a:endParaRPr lang="en-US" dirty="0"/>
          </a:p>
        </p:txBody>
      </p:sp>
      <p:sp>
        <p:nvSpPr>
          <p:cNvPr id="22" name="Content Placeholder 2"/>
          <p:cNvSpPr>
            <a:spLocks noGrp="1"/>
          </p:cNvSpPr>
          <p:nvPr>
            <p:ph sz="half" idx="1"/>
          </p:nvPr>
        </p:nvSpPr>
        <p:spPr>
          <a:xfrm>
            <a:off x="457200" y="1413927"/>
            <a:ext cx="8229600" cy="4232918"/>
          </a:xfrm>
          <a:prstGeom prst="rect">
            <a:avLst/>
          </a:prstGeom>
        </p:spPr>
        <p:txBody>
          <a:bodyPr/>
          <a:lstStyle>
            <a:lvl1pPr>
              <a:buClr>
                <a:schemeClr val="accent2">
                  <a:lumMod val="75000"/>
                </a:schemeClr>
              </a:buClr>
              <a:defRPr sz="2800">
                <a:solidFill>
                  <a:srgbClr val="1F1F1F"/>
                </a:solidFill>
                <a:latin typeface="Akzidenz-Grotesk BQ Reg"/>
                <a:cs typeface="Akzidenz-Grotesk BQ Reg"/>
              </a:defRPr>
            </a:lvl1pPr>
            <a:lvl2pPr>
              <a:buClr>
                <a:schemeClr val="accent2">
                  <a:lumMod val="75000"/>
                </a:schemeClr>
              </a:buClr>
              <a:defRPr sz="2400">
                <a:solidFill>
                  <a:srgbClr val="1F1F1F"/>
                </a:solidFill>
                <a:latin typeface="Akzidenz-Grotesk BQ Reg"/>
                <a:cs typeface="Akzidenz-Grotesk BQ Reg"/>
              </a:defRPr>
            </a:lvl2pPr>
            <a:lvl3pPr>
              <a:buClr>
                <a:schemeClr val="accent2">
                  <a:lumMod val="75000"/>
                </a:schemeClr>
              </a:buClr>
              <a:defRPr sz="2000">
                <a:solidFill>
                  <a:srgbClr val="1F1F1F"/>
                </a:solidFill>
                <a:latin typeface="Akzidenz-Grotesk BQ Reg"/>
                <a:cs typeface="Akzidenz-Grotesk BQ Reg"/>
              </a:defRPr>
            </a:lvl3pPr>
            <a:lvl4pPr>
              <a:buClr>
                <a:schemeClr val="accent2">
                  <a:lumMod val="75000"/>
                </a:schemeClr>
              </a:buClr>
              <a:defRPr sz="1800">
                <a:solidFill>
                  <a:srgbClr val="1F1F1F"/>
                </a:solidFill>
                <a:latin typeface="Akzidenz-Grotesk BQ Reg"/>
                <a:cs typeface="Akzidenz-Grotesk BQ Reg"/>
              </a:defRPr>
            </a:lvl4pPr>
            <a:lvl5pPr>
              <a:buClr>
                <a:schemeClr val="accent2">
                  <a:lumMod val="75000"/>
                </a:schemeClr>
              </a:buClr>
              <a:defRPr sz="1800">
                <a:solidFill>
                  <a:srgbClr val="1F1F1F"/>
                </a:solidFill>
                <a:latin typeface="Akzidenz-Grotesk BQ Reg"/>
                <a:cs typeface="Akzidenz-Grotesk BQ Reg"/>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85312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BD2E510-CAD2-4608-B173-CC87B8483516}" type="datetime1">
              <a:rPr lang="en-US" smtClean="0"/>
              <a:pPr/>
              <a:t>2/16/2015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067D0E-1B27-4FB4-8FA1-95CF77CB2927}" type="slidenum">
              <a:rPr lang="en-US" smtClean="0"/>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4.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theme" Target="../theme/theme5.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6.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lumMod val="65000"/>
              </a:schemeClr>
            </a:gs>
            <a:gs pos="12000">
              <a:schemeClr val="bg2">
                <a:tint val="48000"/>
                <a:satMod val="300000"/>
              </a:schemeClr>
            </a:gs>
            <a:gs pos="20000">
              <a:schemeClr val="bg2">
                <a:tint val="49000"/>
                <a:satMod val="300000"/>
              </a:schemeClr>
            </a:gs>
            <a:gs pos="100000">
              <a:schemeClr val="bg2">
                <a:shade val="30000"/>
              </a:schemeClr>
            </a:gs>
          </a:gsLst>
          <a:path path="circle">
            <a:fillToRect l="10000" t="-25000" r="10000" b="125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Georgia" pitchFamily="18" charset="0"/>
              </a:defRPr>
            </a:lvl1pPr>
          </a:lstStyle>
          <a:p>
            <a:pPr algn="r" eaLnBrk="1" latinLnBrk="0" hangingPunct="1"/>
            <a:fld id="{B90CACEB-8E6B-42E2-AA32-0E4A37F0D8DE}" type="datetime1">
              <a:rPr lang="en-US" smtClean="0"/>
              <a:pPr algn="r" eaLnBrk="1" latinLnBrk="0" hangingPunct="1"/>
              <a:t>2/16/2015</a:t>
            </a:fld>
            <a:endParaRPr lang="en-US" sz="1400" dirty="0">
              <a:solidFill>
                <a:schemeClr val="tx2"/>
              </a:solidFill>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Georgia"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Georgia" pitchFamily="18" charset="0"/>
              </a:defRPr>
            </a:lvl1pPr>
          </a:lstStyle>
          <a:p>
            <a:pPr>
              <a:defRPr/>
            </a:pPr>
            <a:fld id="{DBE52754-0368-4BFC-BD40-598A27A8A5C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Verdana" pitchFamily="34" charset="0"/>
        </a:defRPr>
      </a:lvl2pPr>
      <a:lvl3pPr algn="l" rtl="0" eaLnBrk="1" fontAlgn="base" hangingPunct="1">
        <a:spcBef>
          <a:spcPct val="0"/>
        </a:spcBef>
        <a:spcAft>
          <a:spcPct val="0"/>
        </a:spcAft>
        <a:defRPr sz="2800">
          <a:solidFill>
            <a:schemeClr val="tx2"/>
          </a:solidFill>
          <a:latin typeface="Verdana" pitchFamily="34" charset="0"/>
        </a:defRPr>
      </a:lvl3pPr>
      <a:lvl4pPr algn="l" rtl="0" eaLnBrk="1" fontAlgn="base" hangingPunct="1">
        <a:spcBef>
          <a:spcPct val="0"/>
        </a:spcBef>
        <a:spcAft>
          <a:spcPct val="0"/>
        </a:spcAft>
        <a:defRPr sz="2800">
          <a:solidFill>
            <a:schemeClr val="tx2"/>
          </a:solidFill>
          <a:latin typeface="Verdana" pitchFamily="34" charset="0"/>
        </a:defRPr>
      </a:lvl4pPr>
      <a:lvl5pPr algn="l" rtl="0" eaLnBrk="1" fontAlgn="base" hangingPunct="1">
        <a:spcBef>
          <a:spcPct val="0"/>
        </a:spcBef>
        <a:spcAft>
          <a:spcPct val="0"/>
        </a:spcAft>
        <a:defRPr sz="2800">
          <a:solidFill>
            <a:schemeClr val="tx2"/>
          </a:solidFill>
          <a:latin typeface="Verdana" pitchFamily="34" charset="0"/>
        </a:defRPr>
      </a:lvl5pPr>
      <a:lvl6pPr marL="457200" algn="l" rtl="0" eaLnBrk="1" fontAlgn="base" hangingPunct="1">
        <a:spcBef>
          <a:spcPct val="0"/>
        </a:spcBef>
        <a:spcAft>
          <a:spcPct val="0"/>
        </a:spcAft>
        <a:defRPr sz="2800">
          <a:solidFill>
            <a:schemeClr val="tx2"/>
          </a:solidFill>
          <a:latin typeface="Verdana" pitchFamily="34" charset="0"/>
        </a:defRPr>
      </a:lvl6pPr>
      <a:lvl7pPr marL="914400" algn="l" rtl="0" eaLnBrk="1" fontAlgn="base" hangingPunct="1">
        <a:spcBef>
          <a:spcPct val="0"/>
        </a:spcBef>
        <a:spcAft>
          <a:spcPct val="0"/>
        </a:spcAft>
        <a:defRPr sz="2800">
          <a:solidFill>
            <a:schemeClr val="tx2"/>
          </a:solidFill>
          <a:latin typeface="Verdana" pitchFamily="34" charset="0"/>
        </a:defRPr>
      </a:lvl7pPr>
      <a:lvl8pPr marL="1371600" algn="l" rtl="0" eaLnBrk="1" fontAlgn="base" hangingPunct="1">
        <a:spcBef>
          <a:spcPct val="0"/>
        </a:spcBef>
        <a:spcAft>
          <a:spcPct val="0"/>
        </a:spcAft>
        <a:defRPr sz="2800">
          <a:solidFill>
            <a:schemeClr val="tx2"/>
          </a:solidFill>
          <a:latin typeface="Verdana" pitchFamily="34" charset="0"/>
        </a:defRPr>
      </a:lvl8pPr>
      <a:lvl9pPr marL="1828800" algn="l" rtl="0" eaLnBrk="1" fontAlgn="base" hangingPunct="1">
        <a:spcBef>
          <a:spcPct val="0"/>
        </a:spcBef>
        <a:spcAft>
          <a:spcPct val="0"/>
        </a:spcAft>
        <a:defRPr sz="28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lumMod val="65000"/>
              </a:schemeClr>
            </a:gs>
            <a:gs pos="12000">
              <a:schemeClr val="bg2">
                <a:tint val="48000"/>
                <a:satMod val="300000"/>
              </a:schemeClr>
            </a:gs>
            <a:gs pos="20000">
              <a:schemeClr val="bg2">
                <a:tint val="49000"/>
                <a:satMod val="300000"/>
              </a:schemeClr>
            </a:gs>
            <a:gs pos="100000">
              <a:schemeClr val="bg2">
                <a:shade val="30000"/>
              </a:schemeClr>
            </a:gs>
          </a:gsLst>
          <a:path path="circle">
            <a:fillToRect l="10000" t="-25000" r="10000" b="125000"/>
          </a:path>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3"/>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4"/>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8D2816DB-25DD-4EC4-B99F-371ABE49107A}" type="datetime1">
              <a:rPr lang="en-US" smtClean="0"/>
              <a:pPr>
                <a:defRPr/>
              </a:pPr>
              <a:t>2/16/2015</a:t>
            </a:fld>
            <a:endParaRPr lang="en-US" dirty="0"/>
          </a:p>
        </p:txBody>
      </p:sp>
      <p:sp>
        <p:nvSpPr>
          <p:cNvPr id="22" name="Footer Placeholder 21"/>
          <p:cNvSpPr>
            <a:spLocks noGrp="1"/>
          </p:cNvSpPr>
          <p:nvPr>
            <p:ph type="ftr" sz="quarter" idx="3"/>
          </p:nvPr>
        </p:nvSpPr>
        <p:spPr>
          <a:xfrm>
            <a:off x="2667002" y="6356354"/>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18" name="Slide Number Placeholder 17"/>
          <p:cNvSpPr>
            <a:spLocks noGrp="1"/>
          </p:cNvSpPr>
          <p:nvPr>
            <p:ph type="sldNum" sz="quarter" idx="4"/>
          </p:nvPr>
        </p:nvSpPr>
        <p:spPr>
          <a:xfrm>
            <a:off x="7924800" y="6356354"/>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F028D93C-5EEF-4D81-BEA1-2BDD354C8992}"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937" r:id="rId13"/>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lumMod val="65000"/>
              </a:schemeClr>
            </a:gs>
            <a:gs pos="12000">
              <a:schemeClr val="bg2">
                <a:tint val="48000"/>
                <a:satMod val="300000"/>
              </a:schemeClr>
            </a:gs>
            <a:gs pos="20000">
              <a:schemeClr val="bg2">
                <a:tint val="49000"/>
                <a:satMod val="300000"/>
              </a:schemeClr>
            </a:gs>
            <a:gs pos="100000">
              <a:schemeClr val="bg2">
                <a:shade val="30000"/>
              </a:schemeClr>
            </a:gs>
          </a:gsLst>
          <a:path path="circle">
            <a:fillToRect l="10000" t="-25000" r="10000" b="125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F05A19-D9EB-41FF-8195-7BA637B64FD7}" type="datetime1">
              <a:rPr lang="en-US" smtClean="0"/>
              <a:pPr/>
              <a:t>2/16/2015</a:t>
            </a:fld>
            <a:endParaRPr lang="en-US"/>
          </a:p>
        </p:txBody>
      </p:sp>
      <p:sp>
        <p:nvSpPr>
          <p:cNvPr id="5" name="Footer Placeholder 4"/>
          <p:cNvSpPr>
            <a:spLocks noGrp="1"/>
          </p:cNvSpPr>
          <p:nvPr>
            <p:ph type="ftr" sz="quarter" idx="3"/>
          </p:nvPr>
        </p:nvSpPr>
        <p:spPr>
          <a:xfrm>
            <a:off x="3124203"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FFFDB-A301-4E15-98AF-42BC21E8EA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lumMod val="65000"/>
              </a:schemeClr>
            </a:gs>
            <a:gs pos="12000">
              <a:schemeClr val="bg2">
                <a:tint val="48000"/>
                <a:satMod val="300000"/>
              </a:schemeClr>
            </a:gs>
            <a:gs pos="20000">
              <a:schemeClr val="bg2">
                <a:tint val="49000"/>
                <a:satMod val="300000"/>
              </a:schemeClr>
            </a:gs>
            <a:gs pos="100000">
              <a:schemeClr val="bg2">
                <a:shade val="30000"/>
              </a:schemeClr>
            </a:gs>
          </a:gsLst>
          <a:path path="circle">
            <a:fillToRect l="10000" t="-25000" r="10000" b="125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Georgia" pitchFamily="18" charset="0"/>
              </a:defRPr>
            </a:lvl1pPr>
          </a:lstStyle>
          <a:p>
            <a:pPr algn="r"/>
            <a:fld id="{B90CACEB-8E6B-42E2-AA32-0E4A37F0D8DE}" type="datetime1">
              <a:rPr lang="en-US" smtClean="0">
                <a:solidFill>
                  <a:srgbClr val="99CC00"/>
                </a:solidFill>
              </a:rPr>
              <a:pPr algn="r"/>
              <a:t>2/16/2015</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Georgia" pitchFamily="18" charset="0"/>
              </a:defRPr>
            </a:lvl1pPr>
          </a:lstStyle>
          <a:p>
            <a:pPr>
              <a:defRPr/>
            </a:pPr>
            <a:endParaRPr lang="en-US">
              <a:solidFill>
                <a:srgbClr val="99CC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Georgia" pitchFamily="18" charset="0"/>
              </a:defRPr>
            </a:lvl1pPr>
          </a:lstStyle>
          <a:p>
            <a:pPr>
              <a:defRPr/>
            </a:pPr>
            <a:fld id="{DBE52754-0368-4BFC-BD40-598A27A8A5C0}" type="slidenum">
              <a:rPr lang="en-US" smtClean="0">
                <a:solidFill>
                  <a:srgbClr val="99CC00"/>
                </a:solidFill>
              </a:rPr>
              <a:pPr>
                <a:defRPr/>
              </a:pPr>
              <a:t>‹#›</a:t>
            </a:fld>
            <a:endParaRPr lang="en-US">
              <a:solidFill>
                <a:srgbClr val="99CC00"/>
              </a:solidFill>
            </a:endParaRPr>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Verdana" pitchFamily="34" charset="0"/>
        </a:defRPr>
      </a:lvl2pPr>
      <a:lvl3pPr algn="l" rtl="0" eaLnBrk="1" fontAlgn="base" hangingPunct="1">
        <a:spcBef>
          <a:spcPct val="0"/>
        </a:spcBef>
        <a:spcAft>
          <a:spcPct val="0"/>
        </a:spcAft>
        <a:defRPr sz="2800">
          <a:solidFill>
            <a:schemeClr val="tx2"/>
          </a:solidFill>
          <a:latin typeface="Verdana" pitchFamily="34" charset="0"/>
        </a:defRPr>
      </a:lvl3pPr>
      <a:lvl4pPr algn="l" rtl="0" eaLnBrk="1" fontAlgn="base" hangingPunct="1">
        <a:spcBef>
          <a:spcPct val="0"/>
        </a:spcBef>
        <a:spcAft>
          <a:spcPct val="0"/>
        </a:spcAft>
        <a:defRPr sz="2800">
          <a:solidFill>
            <a:schemeClr val="tx2"/>
          </a:solidFill>
          <a:latin typeface="Verdana" pitchFamily="34" charset="0"/>
        </a:defRPr>
      </a:lvl4pPr>
      <a:lvl5pPr algn="l" rtl="0" eaLnBrk="1" fontAlgn="base" hangingPunct="1">
        <a:spcBef>
          <a:spcPct val="0"/>
        </a:spcBef>
        <a:spcAft>
          <a:spcPct val="0"/>
        </a:spcAft>
        <a:defRPr sz="2800">
          <a:solidFill>
            <a:schemeClr val="tx2"/>
          </a:solidFill>
          <a:latin typeface="Verdana" pitchFamily="34" charset="0"/>
        </a:defRPr>
      </a:lvl5pPr>
      <a:lvl6pPr marL="457200" algn="l" rtl="0" eaLnBrk="1" fontAlgn="base" hangingPunct="1">
        <a:spcBef>
          <a:spcPct val="0"/>
        </a:spcBef>
        <a:spcAft>
          <a:spcPct val="0"/>
        </a:spcAft>
        <a:defRPr sz="2800">
          <a:solidFill>
            <a:schemeClr val="tx2"/>
          </a:solidFill>
          <a:latin typeface="Verdana" pitchFamily="34" charset="0"/>
        </a:defRPr>
      </a:lvl6pPr>
      <a:lvl7pPr marL="914400" algn="l" rtl="0" eaLnBrk="1" fontAlgn="base" hangingPunct="1">
        <a:spcBef>
          <a:spcPct val="0"/>
        </a:spcBef>
        <a:spcAft>
          <a:spcPct val="0"/>
        </a:spcAft>
        <a:defRPr sz="2800">
          <a:solidFill>
            <a:schemeClr val="tx2"/>
          </a:solidFill>
          <a:latin typeface="Verdana" pitchFamily="34" charset="0"/>
        </a:defRPr>
      </a:lvl7pPr>
      <a:lvl8pPr marL="1371600" algn="l" rtl="0" eaLnBrk="1" fontAlgn="base" hangingPunct="1">
        <a:spcBef>
          <a:spcPct val="0"/>
        </a:spcBef>
        <a:spcAft>
          <a:spcPct val="0"/>
        </a:spcAft>
        <a:defRPr sz="2800">
          <a:solidFill>
            <a:schemeClr val="tx2"/>
          </a:solidFill>
          <a:latin typeface="Verdana" pitchFamily="34" charset="0"/>
        </a:defRPr>
      </a:lvl8pPr>
      <a:lvl9pPr marL="1828800" algn="l" rtl="0" eaLnBrk="1" fontAlgn="base" hangingPunct="1">
        <a:spcBef>
          <a:spcPct val="0"/>
        </a:spcBef>
        <a:spcAft>
          <a:spcPct val="0"/>
        </a:spcAft>
        <a:defRPr sz="28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chemeClr val="bg1">
                <a:lumMod val="65000"/>
              </a:schemeClr>
            </a:gs>
            <a:gs pos="12000">
              <a:schemeClr val="bg2">
                <a:tint val="48000"/>
                <a:satMod val="300000"/>
              </a:schemeClr>
            </a:gs>
            <a:gs pos="20000">
              <a:schemeClr val="bg2">
                <a:tint val="49000"/>
                <a:satMod val="300000"/>
              </a:schemeClr>
            </a:gs>
            <a:gs pos="100000">
              <a:schemeClr val="bg2">
                <a:shade val="30000"/>
              </a:schemeClr>
            </a:gs>
          </a:gsLst>
          <a:path path="circle">
            <a:fillToRect l="10000" t="-25000" r="10000" b="125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Georgia" pitchFamily="18" charset="0"/>
              </a:defRPr>
            </a:lvl1pPr>
          </a:lstStyle>
          <a:p>
            <a:pPr algn="r"/>
            <a:fld id="{B90CACEB-8E6B-42E2-AA32-0E4A37F0D8DE}" type="datetime1">
              <a:rPr lang="en-US" smtClean="0">
                <a:solidFill>
                  <a:srgbClr val="99CC00"/>
                </a:solidFill>
              </a:rPr>
              <a:pPr algn="r"/>
              <a:t>2/16/2015</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Georgia" pitchFamily="18" charset="0"/>
              </a:defRPr>
            </a:lvl1pPr>
          </a:lstStyle>
          <a:p>
            <a:pPr>
              <a:defRPr/>
            </a:pPr>
            <a:endParaRPr lang="en-US">
              <a:solidFill>
                <a:srgbClr val="99CC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Georgia" pitchFamily="18" charset="0"/>
              </a:defRPr>
            </a:lvl1pPr>
          </a:lstStyle>
          <a:p>
            <a:pPr>
              <a:defRPr/>
            </a:pPr>
            <a:fld id="{DBE52754-0368-4BFC-BD40-598A27A8A5C0}" type="slidenum">
              <a:rPr lang="en-US" smtClean="0">
                <a:solidFill>
                  <a:srgbClr val="99CC00"/>
                </a:solidFill>
              </a:rPr>
              <a:pPr>
                <a:defRPr/>
              </a:pPr>
              <a:t>‹#›</a:t>
            </a:fld>
            <a:endParaRPr lang="en-US">
              <a:solidFill>
                <a:srgbClr val="99CC00"/>
              </a:solidFill>
            </a:endParaRPr>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Verdana" pitchFamily="34" charset="0"/>
        </a:defRPr>
      </a:lvl2pPr>
      <a:lvl3pPr algn="l" rtl="0" eaLnBrk="1" fontAlgn="base" hangingPunct="1">
        <a:spcBef>
          <a:spcPct val="0"/>
        </a:spcBef>
        <a:spcAft>
          <a:spcPct val="0"/>
        </a:spcAft>
        <a:defRPr sz="2800">
          <a:solidFill>
            <a:schemeClr val="tx2"/>
          </a:solidFill>
          <a:latin typeface="Verdana" pitchFamily="34" charset="0"/>
        </a:defRPr>
      </a:lvl3pPr>
      <a:lvl4pPr algn="l" rtl="0" eaLnBrk="1" fontAlgn="base" hangingPunct="1">
        <a:spcBef>
          <a:spcPct val="0"/>
        </a:spcBef>
        <a:spcAft>
          <a:spcPct val="0"/>
        </a:spcAft>
        <a:defRPr sz="2800">
          <a:solidFill>
            <a:schemeClr val="tx2"/>
          </a:solidFill>
          <a:latin typeface="Verdana" pitchFamily="34" charset="0"/>
        </a:defRPr>
      </a:lvl4pPr>
      <a:lvl5pPr algn="l" rtl="0" eaLnBrk="1" fontAlgn="base" hangingPunct="1">
        <a:spcBef>
          <a:spcPct val="0"/>
        </a:spcBef>
        <a:spcAft>
          <a:spcPct val="0"/>
        </a:spcAft>
        <a:defRPr sz="2800">
          <a:solidFill>
            <a:schemeClr val="tx2"/>
          </a:solidFill>
          <a:latin typeface="Verdana" pitchFamily="34" charset="0"/>
        </a:defRPr>
      </a:lvl5pPr>
      <a:lvl6pPr marL="457200" algn="l" rtl="0" eaLnBrk="1" fontAlgn="base" hangingPunct="1">
        <a:spcBef>
          <a:spcPct val="0"/>
        </a:spcBef>
        <a:spcAft>
          <a:spcPct val="0"/>
        </a:spcAft>
        <a:defRPr sz="2800">
          <a:solidFill>
            <a:schemeClr val="tx2"/>
          </a:solidFill>
          <a:latin typeface="Verdana" pitchFamily="34" charset="0"/>
        </a:defRPr>
      </a:lvl6pPr>
      <a:lvl7pPr marL="914400" algn="l" rtl="0" eaLnBrk="1" fontAlgn="base" hangingPunct="1">
        <a:spcBef>
          <a:spcPct val="0"/>
        </a:spcBef>
        <a:spcAft>
          <a:spcPct val="0"/>
        </a:spcAft>
        <a:defRPr sz="2800">
          <a:solidFill>
            <a:schemeClr val="tx2"/>
          </a:solidFill>
          <a:latin typeface="Verdana" pitchFamily="34" charset="0"/>
        </a:defRPr>
      </a:lvl7pPr>
      <a:lvl8pPr marL="1371600" algn="l" rtl="0" eaLnBrk="1" fontAlgn="base" hangingPunct="1">
        <a:spcBef>
          <a:spcPct val="0"/>
        </a:spcBef>
        <a:spcAft>
          <a:spcPct val="0"/>
        </a:spcAft>
        <a:defRPr sz="2800">
          <a:solidFill>
            <a:schemeClr val="tx2"/>
          </a:solidFill>
          <a:latin typeface="Verdana" pitchFamily="34" charset="0"/>
        </a:defRPr>
      </a:lvl8pPr>
      <a:lvl9pPr marL="1828800" algn="l" rtl="0" eaLnBrk="1" fontAlgn="base" hangingPunct="1">
        <a:spcBef>
          <a:spcPct val="0"/>
        </a:spcBef>
        <a:spcAft>
          <a:spcPct val="0"/>
        </a:spcAft>
        <a:defRPr sz="2800">
          <a:solidFill>
            <a:schemeClr val="tx2"/>
          </a:solidFill>
          <a:latin typeface="Verdan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DBE52754-0368-4BFC-BD40-598A27A8A5C0}" type="slidenum">
              <a:rPr lang="en-US" smtClean="0"/>
              <a:pPr>
                <a:defRPr/>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lgn="r" eaLnBrk="1" latinLnBrk="0" hangingPunct="1"/>
            <a:fld id="{B90CACEB-8E6B-42E2-AA32-0E4A37F0D8DE}" type="datetime1">
              <a:rPr lang="en-US" smtClean="0"/>
              <a:pPr algn="r" eaLnBrk="1" latinLnBrk="0" hangingPunct="1"/>
              <a:t>2/16/2015</a:t>
            </a:fld>
            <a:endParaRPr lang="en-US" sz="14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4.xml"/><Relationship Id="rId4" Type="http://schemas.openxmlformats.org/officeDocument/2006/relationships/hyperlink" Target="https://district.ode.state.or.us/apps/SpedPSO2/Default.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teachingresearchinstitute.org/groups/page/91" TargetMode="Externa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tcntransition.org/" TargetMode="External"/><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3" Type="http://schemas.openxmlformats.org/officeDocument/2006/relationships/hyperlink" Target="mailto:Sally.Simich@state.or.us" TargetMode="External"/><Relationship Id="rId2" Type="http://schemas.openxmlformats.org/officeDocument/2006/relationships/image" Target="../media/image12.png"/><Relationship Id="rId1" Type="http://schemas.openxmlformats.org/officeDocument/2006/relationships/slideLayout" Target="../slideLayouts/slideLayout74.xml"/><Relationship Id="rId5" Type="http://schemas.openxmlformats.org/officeDocument/2006/relationships/hyperlink" Target="mailto:calverso@uoregon.edu" TargetMode="External"/><Relationship Id="rId4" Type="http://schemas.openxmlformats.org/officeDocument/2006/relationships/hyperlink" Target="mailto:johnsop@wou.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 y="1143000"/>
            <a:ext cx="8077200" cy="1600200"/>
          </a:xfrm>
        </p:spPr>
        <p:txBody>
          <a:bodyPr>
            <a:normAutofit fontScale="90000"/>
          </a:bodyPr>
          <a:lstStyle/>
          <a:p>
            <a:r>
              <a:rPr lang="en-US" sz="5300" dirty="0"/>
              <a:t>Your </a:t>
            </a:r>
            <a:r>
              <a:rPr lang="en-US" sz="5300" dirty="0" smtClean="0"/>
              <a:t>Students</a:t>
            </a:r>
            <a:r>
              <a:rPr lang="en-US" sz="5300" dirty="0"/>
              <a:t>, </a:t>
            </a:r>
            <a:r>
              <a:rPr lang="en-US" sz="5300" dirty="0" smtClean="0"/>
              <a:t/>
            </a:r>
            <a:br>
              <a:rPr lang="en-US" sz="5300" dirty="0" smtClean="0"/>
            </a:br>
            <a:r>
              <a:rPr lang="en-US" sz="5300" dirty="0"/>
              <a:t> </a:t>
            </a:r>
            <a:r>
              <a:rPr lang="en-US" sz="5300" dirty="0" smtClean="0"/>
              <a:t>   </a:t>
            </a:r>
            <a:r>
              <a:rPr lang="en-US" sz="5300" dirty="0" smtClean="0"/>
              <a:t>Your </a:t>
            </a:r>
            <a:r>
              <a:rPr lang="en-US" sz="5300" dirty="0" smtClean="0"/>
              <a:t>Outcomes</a:t>
            </a:r>
            <a:r>
              <a:rPr lang="en-US" sz="5300" dirty="0"/>
              <a:t>: </a:t>
            </a:r>
            <a:r>
              <a:rPr lang="en-US" sz="5300" dirty="0" smtClean="0"/>
              <a:t/>
            </a:r>
            <a:br>
              <a:rPr lang="en-US" sz="5300" dirty="0" smtClean="0"/>
            </a:br>
            <a:r>
              <a:rPr lang="en-US" sz="5300" dirty="0" smtClean="0"/>
              <a:t>	Using </a:t>
            </a:r>
            <a:r>
              <a:rPr lang="en-US" sz="5300" dirty="0" smtClean="0"/>
              <a:t>Your PSO Reports</a:t>
            </a:r>
            <a:endParaRPr lang="en-US" sz="5300" dirty="0"/>
          </a:p>
        </p:txBody>
      </p:sp>
      <p:sp>
        <p:nvSpPr>
          <p:cNvPr id="6" name="Subtitle 5"/>
          <p:cNvSpPr>
            <a:spLocks noGrp="1"/>
          </p:cNvSpPr>
          <p:nvPr>
            <p:ph type="subTitle" idx="1"/>
          </p:nvPr>
        </p:nvSpPr>
        <p:spPr>
          <a:xfrm>
            <a:off x="0" y="4724400"/>
            <a:ext cx="9144000" cy="2133600"/>
          </a:xfrm>
        </p:spPr>
        <p:txBody>
          <a:bodyPr>
            <a:normAutofit lnSpcReduction="10000"/>
          </a:bodyPr>
          <a:lstStyle/>
          <a:p>
            <a:endParaRPr lang="en-US" dirty="0" smtClean="0">
              <a:solidFill>
                <a:schemeClr val="tx1"/>
              </a:solidFill>
            </a:endParaRPr>
          </a:p>
          <a:p>
            <a:pPr algn="ctr"/>
            <a:r>
              <a:rPr lang="en-US" sz="3200" dirty="0" smtClean="0">
                <a:solidFill>
                  <a:schemeClr val="tx1"/>
                </a:solidFill>
              </a:rPr>
              <a:t>Sally Simich, ODE </a:t>
            </a:r>
          </a:p>
          <a:p>
            <a:pPr algn="ctr"/>
            <a:r>
              <a:rPr lang="en-US" sz="3200" dirty="0" smtClean="0">
                <a:solidFill>
                  <a:schemeClr val="tx1"/>
                </a:solidFill>
              </a:rPr>
              <a:t>Pattie Johnson, TRI </a:t>
            </a:r>
          </a:p>
          <a:p>
            <a:pPr algn="ctr"/>
            <a:r>
              <a:rPr lang="en-US" sz="3200" dirty="0" smtClean="0">
                <a:solidFill>
                  <a:schemeClr val="tx1"/>
                </a:solidFill>
              </a:rPr>
              <a:t>Charlotte Alverson, NPSO	</a:t>
            </a:r>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104828E9-C48B-44E3-8161-6085588F3178}" type="slidenum">
              <a:rPr lang="en-US" smtClean="0"/>
              <a:pPr>
                <a:defRPr/>
              </a:pPr>
              <a:t>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990600"/>
          </a:xfrm>
        </p:spPr>
        <p:txBody>
          <a:bodyPr>
            <a:normAutofit/>
          </a:bodyPr>
          <a:lstStyle/>
          <a:p>
            <a:pPr algn="ctr"/>
            <a:r>
              <a:rPr lang="en-US" dirty="0" smtClean="0"/>
              <a:t>Response Rate </a:t>
            </a:r>
            <a:r>
              <a:rPr lang="en-US" dirty="0" smtClean="0"/>
              <a:t>last </a:t>
            </a:r>
            <a:r>
              <a:rPr lang="en-US" dirty="0" smtClean="0"/>
              <a:t>Three Years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1340837"/>
              </p:ext>
            </p:extLst>
          </p:nvPr>
        </p:nvGraphicFramePr>
        <p:xfrm>
          <a:off x="152401" y="1600200"/>
          <a:ext cx="8229600" cy="2496875"/>
        </p:xfrm>
        <a:graphic>
          <a:graphicData uri="http://schemas.openxmlformats.org/drawingml/2006/table">
            <a:tbl>
              <a:tblPr firstRow="1" bandRow="1">
                <a:tableStyleId>{5C22544A-7EE6-4342-B048-85BDC9FD1C3A}</a:tableStyleId>
              </a:tblPr>
              <a:tblGrid>
                <a:gridCol w="2895600"/>
                <a:gridCol w="1828800"/>
                <a:gridCol w="1828800"/>
                <a:gridCol w="1676400"/>
              </a:tblGrid>
              <a:tr h="609600">
                <a:tc>
                  <a:txBody>
                    <a:bodyPr/>
                    <a:lstStyle/>
                    <a:p>
                      <a:pPr marL="0" marR="0">
                        <a:lnSpc>
                          <a:spcPct val="115000"/>
                        </a:lnSpc>
                        <a:spcBef>
                          <a:spcPts val="0"/>
                        </a:spcBef>
                        <a:spcAft>
                          <a:spcPts val="0"/>
                        </a:spcAft>
                      </a:pPr>
                      <a:r>
                        <a:rPr lang="en-US" sz="2000" dirty="0" smtClean="0">
                          <a:latin typeface="Arial"/>
                          <a:ea typeface="Times New Roman"/>
                          <a:cs typeface="Times New Roman"/>
                        </a:rPr>
                        <a:t>School </a:t>
                      </a:r>
                      <a:r>
                        <a:rPr lang="en-US" sz="2000" dirty="0">
                          <a:latin typeface="Arial"/>
                          <a:ea typeface="Times New Roman"/>
                          <a:cs typeface="Times New Roman"/>
                        </a:rPr>
                        <a:t>year</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latin typeface="Arial"/>
                          <a:ea typeface="Times New Roman"/>
                          <a:cs typeface="Times New Roman"/>
                        </a:rPr>
                        <a:t>2010-11</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latin typeface="Arial"/>
                          <a:ea typeface="Times New Roman"/>
                          <a:cs typeface="Times New Roman"/>
                        </a:rPr>
                        <a:t>2011-12</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latin typeface="Arial"/>
                          <a:ea typeface="Times New Roman"/>
                          <a:cs typeface="Times New Roman"/>
                        </a:rPr>
                        <a:t>2012-13</a:t>
                      </a:r>
                      <a:endParaRPr lang="en-US" sz="2000" dirty="0">
                        <a:latin typeface="Calibri"/>
                        <a:ea typeface="Calibri"/>
                        <a:cs typeface="Times New Roman"/>
                      </a:endParaRPr>
                    </a:p>
                  </a:txBody>
                  <a:tcPr marL="68580" marR="68580" marT="0" marB="0" anchor="ctr"/>
                </a:tc>
              </a:tr>
              <a:tr h="377455">
                <a:tc>
                  <a:txBody>
                    <a:bodyPr/>
                    <a:lstStyle/>
                    <a:p>
                      <a:pPr marL="0" marR="0">
                        <a:lnSpc>
                          <a:spcPct val="115000"/>
                        </a:lnSpc>
                        <a:spcBef>
                          <a:spcPts val="0"/>
                        </a:spcBef>
                        <a:spcAft>
                          <a:spcPts val="0"/>
                        </a:spcAft>
                      </a:pPr>
                      <a:r>
                        <a:rPr lang="en-US" sz="2000" dirty="0" smtClean="0">
                          <a:latin typeface="Arial"/>
                          <a:ea typeface="Times New Roman"/>
                          <a:cs typeface="Times New Roman"/>
                        </a:rPr>
                        <a:t>Interview </a:t>
                      </a:r>
                      <a:r>
                        <a:rPr lang="en-US" sz="2000" dirty="0">
                          <a:latin typeface="Arial"/>
                          <a:ea typeface="Times New Roman"/>
                          <a:cs typeface="Times New Roman"/>
                        </a:rPr>
                        <a:t>year</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latin typeface="Arial"/>
                          <a:ea typeface="Times New Roman"/>
                          <a:cs typeface="Times New Roman"/>
                        </a:rPr>
                        <a:t>2012</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latin typeface="Arial"/>
                          <a:ea typeface="Times New Roman"/>
                          <a:cs typeface="Times New Roman"/>
                        </a:rPr>
                        <a:t>2013</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latin typeface="Arial"/>
                          <a:ea typeface="Times New Roman"/>
                          <a:cs typeface="Times New Roman"/>
                        </a:rPr>
                        <a:t>2014</a:t>
                      </a:r>
                      <a:endParaRPr lang="en-US" sz="2000" dirty="0">
                        <a:latin typeface="Calibri"/>
                        <a:ea typeface="Calibri"/>
                        <a:cs typeface="Times New Roman"/>
                      </a:endParaRPr>
                    </a:p>
                  </a:txBody>
                  <a:tcPr marL="68580" marR="68580" marT="0" marB="0" anchor="ctr"/>
                </a:tc>
              </a:tr>
              <a:tr h="377455">
                <a:tc>
                  <a:txBody>
                    <a:bodyPr/>
                    <a:lstStyle/>
                    <a:p>
                      <a:pPr marL="0" marR="0">
                        <a:lnSpc>
                          <a:spcPct val="115000"/>
                        </a:lnSpc>
                        <a:spcBef>
                          <a:spcPts val="0"/>
                        </a:spcBef>
                        <a:spcAft>
                          <a:spcPts val="0"/>
                        </a:spcAft>
                      </a:pPr>
                      <a:r>
                        <a:rPr lang="en-US" sz="2000" dirty="0" smtClean="0">
                          <a:latin typeface="Arial"/>
                          <a:ea typeface="Times New Roman"/>
                          <a:cs typeface="Times New Roman"/>
                        </a:rPr>
                        <a:t>Total Leavers</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latin typeface="Arial"/>
                          <a:ea typeface="Times New Roman"/>
                          <a:cs typeface="Times New Roman"/>
                        </a:rPr>
                        <a:t>4,244</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latin typeface="Arial"/>
                          <a:ea typeface="Times New Roman"/>
                          <a:cs typeface="Times New Roman"/>
                        </a:rPr>
                        <a:t>4,103</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latin typeface="Arial"/>
                          <a:ea typeface="Times New Roman"/>
                          <a:cs typeface="Times New Roman"/>
                        </a:rPr>
                        <a:t>4,480</a:t>
                      </a:r>
                      <a:endParaRPr lang="en-US" sz="2000" dirty="0">
                        <a:latin typeface="Calibri"/>
                        <a:ea typeface="Calibri"/>
                        <a:cs typeface="Times New Roman"/>
                      </a:endParaRPr>
                    </a:p>
                  </a:txBody>
                  <a:tcPr marL="68580" marR="68580" marT="0" marB="0" anchor="ctr"/>
                </a:tc>
              </a:tr>
              <a:tr h="377455">
                <a:tc>
                  <a:txBody>
                    <a:bodyPr/>
                    <a:lstStyle/>
                    <a:p>
                      <a:pPr marL="0" marR="0">
                        <a:lnSpc>
                          <a:spcPct val="115000"/>
                        </a:lnSpc>
                        <a:spcBef>
                          <a:spcPts val="0"/>
                        </a:spcBef>
                        <a:spcAft>
                          <a:spcPts val="0"/>
                        </a:spcAft>
                      </a:pPr>
                      <a:r>
                        <a:rPr lang="en-US" sz="2000" dirty="0" smtClean="0">
                          <a:latin typeface="Arial"/>
                          <a:ea typeface="Times New Roman"/>
                          <a:cs typeface="Times New Roman"/>
                        </a:rPr>
                        <a:t>Selected </a:t>
                      </a:r>
                      <a:r>
                        <a:rPr lang="en-US" sz="2000" dirty="0">
                          <a:latin typeface="Arial"/>
                          <a:ea typeface="Times New Roman"/>
                          <a:cs typeface="Times New Roman"/>
                        </a:rPr>
                        <a:t>for interview</a:t>
                      </a:r>
                      <a:endParaRPr lang="en-US" sz="2000" dirty="0">
                        <a:latin typeface="Calibri"/>
                        <a:ea typeface="Calibri"/>
                        <a:cs typeface="Times New Roman"/>
                      </a:endParaRPr>
                    </a:p>
                  </a:txBody>
                  <a:tcPr marL="68580" marR="68580" marT="0" marB="0" anchor="ctr">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Arial"/>
                          <a:ea typeface="Times New Roman"/>
                          <a:cs typeface="Times New Roman"/>
                        </a:rPr>
                        <a:t>2,714</a:t>
                      </a:r>
                      <a:endParaRPr lang="en-US" sz="2000" dirty="0">
                        <a:latin typeface="Calibri"/>
                        <a:ea typeface="Calibri"/>
                        <a:cs typeface="Times New Roman"/>
                      </a:endParaRPr>
                    </a:p>
                  </a:txBody>
                  <a:tcPr marL="68580" marR="68580" marT="0" marB="0" anchor="ctr">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Arial"/>
                          <a:ea typeface="Times New Roman"/>
                          <a:cs typeface="Times New Roman"/>
                        </a:rPr>
                        <a:t>2,660</a:t>
                      </a:r>
                      <a:endParaRPr lang="en-US" sz="2000" dirty="0">
                        <a:latin typeface="Calibri"/>
                        <a:ea typeface="Calibri"/>
                        <a:cs typeface="Times New Roman"/>
                      </a:endParaRPr>
                    </a:p>
                  </a:txBody>
                  <a:tcPr marL="68580" marR="68580" marT="0" marB="0" anchor="ctr">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Arial"/>
                          <a:ea typeface="Times New Roman"/>
                          <a:cs typeface="Times New Roman"/>
                        </a:rPr>
                        <a:t>2,851</a:t>
                      </a:r>
                      <a:endParaRPr lang="en-US" sz="2000" dirty="0">
                        <a:latin typeface="Calibri"/>
                        <a:ea typeface="Calibri"/>
                        <a:cs typeface="Times New Roman"/>
                      </a:endParaRPr>
                    </a:p>
                  </a:txBody>
                  <a:tcPr marL="68580" marR="68580" marT="0" marB="0" anchor="ctr">
                    <a:solidFill>
                      <a:schemeClr val="accent5">
                        <a:lumMod val="40000"/>
                        <a:lumOff val="60000"/>
                      </a:schemeClr>
                    </a:solidFill>
                  </a:tcPr>
                </a:tc>
              </a:tr>
              <a:tr h="377455">
                <a:tc>
                  <a:txBody>
                    <a:bodyPr/>
                    <a:lstStyle/>
                    <a:p>
                      <a:pPr marL="0" marR="0">
                        <a:lnSpc>
                          <a:spcPct val="115000"/>
                        </a:lnSpc>
                        <a:spcBef>
                          <a:spcPts val="0"/>
                        </a:spcBef>
                        <a:spcAft>
                          <a:spcPts val="0"/>
                        </a:spcAft>
                      </a:pPr>
                      <a:r>
                        <a:rPr lang="en-US" sz="2000" dirty="0" smtClean="0">
                          <a:latin typeface="Arial"/>
                          <a:ea typeface="Times New Roman"/>
                          <a:cs typeface="Times New Roman"/>
                        </a:rPr>
                        <a:t>Completed </a:t>
                      </a:r>
                      <a:r>
                        <a:rPr lang="en-US" sz="2000" dirty="0">
                          <a:latin typeface="Arial"/>
                          <a:ea typeface="Times New Roman"/>
                          <a:cs typeface="Times New Roman"/>
                        </a:rPr>
                        <a:t>interviews</a:t>
                      </a:r>
                      <a:endParaRPr lang="en-US" sz="2000" dirty="0">
                        <a:latin typeface="Calibri"/>
                        <a:ea typeface="Calibri"/>
                        <a:cs typeface="Times New Roman"/>
                      </a:endParaRPr>
                    </a:p>
                  </a:txBody>
                  <a:tcPr marL="68580" marR="68580" marT="0" marB="0" anchor="ctr">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Arial"/>
                          <a:ea typeface="Times New Roman"/>
                          <a:cs typeface="Times New Roman"/>
                        </a:rPr>
                        <a:t>1,748</a:t>
                      </a:r>
                      <a:endParaRPr lang="en-US" sz="2000" dirty="0">
                        <a:latin typeface="Calibri"/>
                        <a:ea typeface="Calibri"/>
                        <a:cs typeface="Times New Roman"/>
                      </a:endParaRPr>
                    </a:p>
                  </a:txBody>
                  <a:tcPr marL="68580" marR="68580" marT="0" marB="0" anchor="ctr">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Arial"/>
                          <a:ea typeface="Times New Roman"/>
                          <a:cs typeface="Times New Roman"/>
                        </a:rPr>
                        <a:t>1,914</a:t>
                      </a:r>
                      <a:endParaRPr lang="en-US" sz="2000" dirty="0">
                        <a:latin typeface="Calibri"/>
                        <a:ea typeface="Calibri"/>
                        <a:cs typeface="Times New Roman"/>
                      </a:endParaRPr>
                    </a:p>
                  </a:txBody>
                  <a:tcPr marL="68580" marR="68580" marT="0" marB="0" anchor="ctr">
                    <a:solidFill>
                      <a:schemeClr val="accent5">
                        <a:lumMod val="40000"/>
                        <a:lumOff val="60000"/>
                      </a:schemeClr>
                    </a:solidFill>
                  </a:tcPr>
                </a:tc>
                <a:tc>
                  <a:txBody>
                    <a:bodyPr/>
                    <a:lstStyle/>
                    <a:p>
                      <a:pPr marL="0" marR="0" algn="ctr">
                        <a:lnSpc>
                          <a:spcPct val="115000"/>
                        </a:lnSpc>
                        <a:spcBef>
                          <a:spcPts val="0"/>
                        </a:spcBef>
                        <a:spcAft>
                          <a:spcPts val="0"/>
                        </a:spcAft>
                      </a:pPr>
                      <a:r>
                        <a:rPr lang="en-US" sz="2000" dirty="0" smtClean="0">
                          <a:latin typeface="Arial"/>
                          <a:ea typeface="Times New Roman"/>
                          <a:cs typeface="Times New Roman"/>
                        </a:rPr>
                        <a:t>2,255</a:t>
                      </a:r>
                      <a:endParaRPr lang="en-US" sz="2000" dirty="0">
                        <a:latin typeface="Calibri"/>
                        <a:ea typeface="Calibri"/>
                        <a:cs typeface="Times New Roman"/>
                      </a:endParaRPr>
                    </a:p>
                  </a:txBody>
                  <a:tcPr marL="68580" marR="68580" marT="0" marB="0" anchor="ctr">
                    <a:solidFill>
                      <a:schemeClr val="accent5">
                        <a:lumMod val="40000"/>
                        <a:lumOff val="60000"/>
                      </a:schemeClr>
                    </a:solidFill>
                  </a:tcPr>
                </a:tc>
              </a:tr>
              <a:tr h="377455">
                <a:tc>
                  <a:txBody>
                    <a:bodyPr/>
                    <a:lstStyle/>
                    <a:p>
                      <a:pPr marL="0" marR="0">
                        <a:lnSpc>
                          <a:spcPct val="115000"/>
                        </a:lnSpc>
                        <a:spcBef>
                          <a:spcPts val="0"/>
                        </a:spcBef>
                        <a:spcAft>
                          <a:spcPts val="0"/>
                        </a:spcAft>
                      </a:pPr>
                      <a:r>
                        <a:rPr lang="en-US" sz="2000" dirty="0" smtClean="0">
                          <a:latin typeface="Arial"/>
                          <a:ea typeface="Times New Roman"/>
                          <a:cs typeface="Times New Roman"/>
                        </a:rPr>
                        <a:t>Response </a:t>
                      </a:r>
                      <a:r>
                        <a:rPr lang="en-US" sz="2000" dirty="0">
                          <a:latin typeface="Arial"/>
                          <a:ea typeface="Times New Roman"/>
                          <a:cs typeface="Times New Roman"/>
                        </a:rPr>
                        <a:t>rate</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latin typeface="Arial"/>
                          <a:ea typeface="Times New Roman"/>
                          <a:cs typeface="Times New Roman"/>
                        </a:rPr>
                        <a:t>64.4%</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dirty="0" smtClean="0">
                          <a:latin typeface="Arial"/>
                          <a:ea typeface="Times New Roman"/>
                          <a:cs typeface="Times New Roman"/>
                        </a:rPr>
                        <a:t>72.0%</a:t>
                      </a:r>
                      <a:endParaRPr lang="en-US" sz="20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2000" b="1" dirty="0" smtClean="0">
                          <a:latin typeface="Arial"/>
                          <a:ea typeface="Times New Roman"/>
                          <a:cs typeface="Times New Roman"/>
                        </a:rPr>
                        <a:t>79.1%</a:t>
                      </a:r>
                      <a:endParaRPr lang="en-US" sz="2000" b="1" dirty="0">
                        <a:latin typeface="Calibri"/>
                        <a:ea typeface="Calibri"/>
                        <a:cs typeface="Times New Roman"/>
                      </a:endParaRPr>
                    </a:p>
                  </a:txBody>
                  <a:tcPr marL="68580" marR="68580" marT="0" marB="0" anchor="ctr"/>
                </a:tc>
              </a:tr>
            </a:tbl>
          </a:graphicData>
        </a:graphic>
      </p:graphicFrame>
      <p:sp>
        <p:nvSpPr>
          <p:cNvPr id="5" name="TextBox 4"/>
          <p:cNvSpPr txBox="1"/>
          <p:nvPr/>
        </p:nvSpPr>
        <p:spPr>
          <a:xfrm>
            <a:off x="76200" y="4419600"/>
            <a:ext cx="8534400" cy="2493696"/>
          </a:xfrm>
          <a:prstGeom prst="rect">
            <a:avLst/>
          </a:prstGeom>
          <a:noFill/>
        </p:spPr>
        <p:txBody>
          <a:bodyPr wrap="square" rtlCol="0">
            <a:spAutoFit/>
          </a:bodyPr>
          <a:lstStyle/>
          <a:p>
            <a:pPr>
              <a:lnSpc>
                <a:spcPct val="150000"/>
              </a:lnSpc>
            </a:pPr>
            <a:r>
              <a:rPr lang="en-US" sz="3200" dirty="0" smtClean="0">
                <a:solidFill>
                  <a:schemeClr val="tx1"/>
                </a:solidFill>
                <a:latin typeface="Arial" pitchFamily="34" charset="0"/>
                <a:cs typeface="Arial" pitchFamily="34" charset="0"/>
              </a:rPr>
              <a:t>Oregon </a:t>
            </a:r>
            <a:r>
              <a:rPr lang="en-US" sz="3200" dirty="0" smtClean="0">
                <a:solidFill>
                  <a:schemeClr val="tx1"/>
                </a:solidFill>
                <a:latin typeface="Arial" pitchFamily="34" charset="0"/>
                <a:cs typeface="Arial" pitchFamily="34" charset="0"/>
              </a:rPr>
              <a:t>currently uses </a:t>
            </a:r>
            <a:r>
              <a:rPr lang="en-US" sz="3200" b="1" dirty="0" smtClean="0">
                <a:solidFill>
                  <a:schemeClr val="tx1"/>
                </a:solidFill>
                <a:latin typeface="Arial" pitchFamily="34" charset="0"/>
                <a:cs typeface="Arial" pitchFamily="34" charset="0"/>
              </a:rPr>
              <a:t>a stratified sample</a:t>
            </a:r>
            <a:r>
              <a:rPr lang="en-US" sz="3200" dirty="0" smtClean="0">
                <a:solidFill>
                  <a:schemeClr val="tx1"/>
                </a:solidFill>
                <a:latin typeface="Arial" pitchFamily="34" charset="0"/>
                <a:cs typeface="Arial" pitchFamily="34" charset="0"/>
              </a:rPr>
              <a:t>: </a:t>
            </a:r>
          </a:p>
          <a:p>
            <a:pPr lvl="1">
              <a:lnSpc>
                <a:spcPct val="150000"/>
              </a:lnSpc>
              <a:buFont typeface="Arial" pitchFamily="34" charset="0"/>
              <a:buChar char="•"/>
            </a:pPr>
            <a:r>
              <a:rPr lang="en-US" sz="3200" dirty="0" smtClean="0">
                <a:solidFill>
                  <a:schemeClr val="tx1"/>
                </a:solidFill>
                <a:latin typeface="Arial" pitchFamily="34" charset="0"/>
                <a:cs typeface="Arial" pitchFamily="34" charset="0"/>
              </a:rPr>
              <a:t>All districts conduct interviews with students/families each year</a:t>
            </a:r>
          </a:p>
          <a:p>
            <a:pPr lvl="1">
              <a:lnSpc>
                <a:spcPct val="150000"/>
              </a:lnSpc>
              <a:buFont typeface="Arial" pitchFamily="34" charset="0"/>
              <a:buChar char="•"/>
            </a:pPr>
            <a:r>
              <a:rPr lang="en-US" sz="3200" dirty="0" smtClean="0">
                <a:solidFill>
                  <a:schemeClr val="tx1"/>
                </a:solidFill>
                <a:latin typeface="Arial" pitchFamily="34" charset="0"/>
                <a:cs typeface="Arial" pitchFamily="34" charset="0"/>
              </a:rPr>
              <a:t>Small districts (15 leavers or less) interview all leavers</a:t>
            </a:r>
          </a:p>
          <a:p>
            <a:pPr lvl="1">
              <a:lnSpc>
                <a:spcPct val="150000"/>
              </a:lnSpc>
              <a:buFont typeface="Arial" pitchFamily="34" charset="0"/>
              <a:buChar char="•"/>
            </a:pPr>
            <a:r>
              <a:rPr lang="en-US" sz="3200" dirty="0" smtClean="0">
                <a:solidFill>
                  <a:schemeClr val="tx1"/>
                </a:solidFill>
                <a:latin typeface="Arial" pitchFamily="34" charset="0"/>
                <a:cs typeface="Arial" pitchFamily="34" charset="0"/>
              </a:rPr>
              <a:t>Larger districts are provided with a sample of required students to interview.</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211333076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2014-15  Exit</a:t>
            </a:r>
            <a:endParaRPr lang="en-US" dirty="0"/>
          </a:p>
        </p:txBody>
      </p:sp>
      <p:sp>
        <p:nvSpPr>
          <p:cNvPr id="3" name="Content Placeholder 2"/>
          <p:cNvSpPr>
            <a:spLocks noGrp="1"/>
          </p:cNvSpPr>
          <p:nvPr>
            <p:ph idx="1"/>
          </p:nvPr>
        </p:nvSpPr>
        <p:spPr/>
        <p:txBody>
          <a:bodyPr/>
          <a:lstStyle/>
          <a:p>
            <a:r>
              <a:rPr lang="en-US" dirty="0" smtClean="0"/>
              <a:t>The Exit interview has new questions:</a:t>
            </a:r>
          </a:p>
          <a:p>
            <a:r>
              <a:rPr lang="en-US" sz="2400" b="1" dirty="0"/>
              <a:t>NEW: </a:t>
            </a:r>
            <a:r>
              <a:rPr lang="en-US" sz="2400" dirty="0"/>
              <a:t>Was the student served through (check all that apply):</a:t>
            </a:r>
            <a:endParaRPr lang="en-US" sz="2800" dirty="0"/>
          </a:p>
          <a:p>
            <a:r>
              <a:rPr lang="en-US" sz="2400" dirty="0"/>
              <a:t>	</a:t>
            </a:r>
            <a:r>
              <a:rPr lang="en-US" sz="2400" dirty="0">
                <a:sym typeface="Webdings"/>
              </a:rPr>
              <a:t></a:t>
            </a:r>
            <a:r>
              <a:rPr lang="en-US" sz="2400" dirty="0"/>
              <a:t> High school program  	</a:t>
            </a:r>
            <a:r>
              <a:rPr lang="en-US" sz="2400" dirty="0">
                <a:sym typeface="Webdings"/>
              </a:rPr>
              <a:t></a:t>
            </a:r>
            <a:r>
              <a:rPr lang="en-US" sz="2400" dirty="0"/>
              <a:t> YTP program	</a:t>
            </a:r>
            <a:r>
              <a:rPr lang="en-US" sz="2400" dirty="0">
                <a:sym typeface="Webdings"/>
              </a:rPr>
              <a:t></a:t>
            </a:r>
            <a:r>
              <a:rPr lang="en-US" sz="2400" dirty="0"/>
              <a:t> ESD program</a:t>
            </a:r>
            <a:endParaRPr lang="en-US" sz="2800" dirty="0"/>
          </a:p>
          <a:p>
            <a:r>
              <a:rPr lang="en-US" sz="2400" dirty="0"/>
              <a:t>	</a:t>
            </a:r>
            <a:r>
              <a:rPr lang="en-US" sz="2400" dirty="0">
                <a:sym typeface="Webdings"/>
              </a:rPr>
              <a:t></a:t>
            </a:r>
            <a:r>
              <a:rPr lang="en-US" sz="2400" dirty="0"/>
              <a:t> 18-21 Transition program  	</a:t>
            </a:r>
            <a:r>
              <a:rPr lang="en-US" sz="2400" dirty="0">
                <a:sym typeface="Webdings"/>
              </a:rPr>
              <a:t></a:t>
            </a:r>
            <a:r>
              <a:rPr lang="en-US" sz="2400" dirty="0"/>
              <a:t> other </a:t>
            </a:r>
            <a:endParaRPr lang="en-US" sz="2800" dirty="0"/>
          </a:p>
          <a:p>
            <a:r>
              <a:rPr lang="en-US" sz="2400" dirty="0"/>
              <a:t> </a:t>
            </a:r>
            <a:endParaRPr lang="en-US" sz="2800" dirty="0"/>
          </a:p>
          <a:p>
            <a:r>
              <a:rPr lang="en-US" sz="2400" b="1" dirty="0"/>
              <a:t>NEW: </a:t>
            </a:r>
            <a:r>
              <a:rPr lang="en-US" sz="2400" dirty="0"/>
              <a:t>Does the student have:  </a:t>
            </a:r>
            <a:endParaRPr lang="en-US" sz="2800" dirty="0"/>
          </a:p>
          <a:p>
            <a:r>
              <a:rPr lang="en-US" sz="2400" dirty="0"/>
              <a:t>A Person Centered Plan?      </a:t>
            </a:r>
            <a:r>
              <a:rPr lang="en-US" sz="2400" dirty="0">
                <a:sym typeface="Webdings"/>
              </a:rPr>
              <a:t></a:t>
            </a:r>
            <a:r>
              <a:rPr lang="en-US" sz="2400" dirty="0"/>
              <a:t> Yes    </a:t>
            </a:r>
            <a:r>
              <a:rPr lang="en-US" sz="2400" dirty="0">
                <a:sym typeface="Webdings"/>
              </a:rPr>
              <a:t></a:t>
            </a:r>
            <a:r>
              <a:rPr lang="en-US" sz="2400" dirty="0"/>
              <a:t> No	</a:t>
            </a:r>
            <a:endParaRPr lang="en-US" sz="2400" dirty="0" smtClean="0"/>
          </a:p>
          <a:p>
            <a:r>
              <a:rPr lang="en-US" sz="2400" dirty="0" smtClean="0"/>
              <a:t>A </a:t>
            </a:r>
            <a:r>
              <a:rPr lang="en-US" sz="2400" dirty="0"/>
              <a:t>one-page profile?	</a:t>
            </a:r>
            <a:r>
              <a:rPr lang="en-US" sz="2400" dirty="0">
                <a:sym typeface="Webdings"/>
              </a:rPr>
              <a:t></a:t>
            </a:r>
            <a:r>
              <a:rPr lang="en-US" sz="2400" dirty="0"/>
              <a:t> Yes 	   </a:t>
            </a:r>
            <a:r>
              <a:rPr lang="en-US" sz="2400" dirty="0">
                <a:sym typeface="Webdings"/>
              </a:rPr>
              <a:t></a:t>
            </a:r>
            <a:r>
              <a:rPr lang="en-US" sz="2400" dirty="0"/>
              <a:t> No</a:t>
            </a:r>
            <a:endParaRPr lang="en-US" sz="2800" dirty="0"/>
          </a:p>
          <a:p>
            <a:pPr marL="114300" indent="0">
              <a:buNone/>
            </a:pPr>
            <a:endParaRPr lang="en-US" sz="2800" dirty="0"/>
          </a:p>
          <a:p>
            <a:pPr lvl="1"/>
            <a:endParaRPr lang="en-US" dirty="0"/>
          </a:p>
        </p:txBody>
      </p:sp>
      <p:sp>
        <p:nvSpPr>
          <p:cNvPr id="4" name="Slide Number Placeholder 3"/>
          <p:cNvSpPr>
            <a:spLocks noGrp="1"/>
          </p:cNvSpPr>
          <p:nvPr>
            <p:ph type="sldNum" sz="quarter" idx="12"/>
          </p:nvPr>
        </p:nvSpPr>
        <p:spPr/>
        <p:txBody>
          <a:bodyPr/>
          <a:lstStyle/>
          <a:p>
            <a:pPr>
              <a:defRPr/>
            </a:pPr>
            <a:fld id="{C4563CC0-6605-415B-8E64-88D23887CE91}" type="slidenum">
              <a:rPr lang="en-US" smtClean="0"/>
              <a:pPr>
                <a:defRPr/>
              </a:pPr>
              <a:t>11</a:t>
            </a:fld>
            <a:endParaRPr lang="en-US" dirty="0"/>
          </a:p>
        </p:txBody>
      </p:sp>
    </p:spTree>
    <p:extLst>
      <p:ext uri="{BB962C8B-B14F-4D97-AF65-F5344CB8AC3E}">
        <p14:creationId xmlns:p14="http://schemas.microsoft.com/office/powerpoint/2010/main" val="39939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2014-15 Exit</a:t>
            </a:r>
            <a:endParaRPr lang="en-US" dirty="0"/>
          </a:p>
        </p:txBody>
      </p:sp>
      <p:sp>
        <p:nvSpPr>
          <p:cNvPr id="3" name="Content Placeholder 2"/>
          <p:cNvSpPr>
            <a:spLocks noGrp="1"/>
          </p:cNvSpPr>
          <p:nvPr>
            <p:ph idx="1"/>
          </p:nvPr>
        </p:nvSpPr>
        <p:spPr/>
        <p:txBody>
          <a:bodyPr/>
          <a:lstStyle/>
          <a:p>
            <a:r>
              <a:rPr lang="en-US" dirty="0" smtClean="0"/>
              <a:t>The Exit interview has new questions:</a:t>
            </a:r>
          </a:p>
          <a:p>
            <a:pPr lvl="0"/>
            <a:r>
              <a:rPr lang="en-US" sz="2400" dirty="0"/>
              <a:t>Have you had work experience as part of your schooling? 	 	</a:t>
            </a:r>
            <a:r>
              <a:rPr lang="en-US" sz="2400" dirty="0">
                <a:sym typeface="Wingdings"/>
              </a:rPr>
              <a:t></a:t>
            </a:r>
            <a:r>
              <a:rPr lang="en-US" sz="2400" dirty="0"/>
              <a:t>Yes    </a:t>
            </a:r>
            <a:r>
              <a:rPr lang="en-US" sz="2400" dirty="0">
                <a:sym typeface="Wingdings"/>
              </a:rPr>
              <a:t></a:t>
            </a:r>
            <a:r>
              <a:rPr lang="en-US" sz="2400" dirty="0"/>
              <a:t>No  </a:t>
            </a:r>
          </a:p>
          <a:p>
            <a:pPr marL="114300" indent="0">
              <a:buNone/>
            </a:pPr>
            <a:r>
              <a:rPr lang="en-US" sz="2400" dirty="0"/>
              <a:t>If YES: </a:t>
            </a:r>
            <a:r>
              <a:rPr lang="en-US" sz="2400" dirty="0"/>
              <a:t> </a:t>
            </a:r>
            <a:r>
              <a:rPr lang="en-US" sz="2400" dirty="0" smtClean="0"/>
              <a:t> Number of </a:t>
            </a:r>
            <a:r>
              <a:rPr lang="en-US" sz="2400" dirty="0"/>
              <a:t>classroom-based experiences			</a:t>
            </a:r>
            <a:r>
              <a:rPr lang="en-US" sz="2400" dirty="0" smtClean="0"/>
              <a:t>	</a:t>
            </a:r>
            <a:r>
              <a:rPr lang="en-US" sz="1600" dirty="0" smtClean="0"/>
              <a:t>0 </a:t>
            </a:r>
            <a:r>
              <a:rPr lang="en-US" sz="1600" dirty="0">
                <a:sym typeface="Wingdings"/>
              </a:rPr>
              <a:t></a:t>
            </a:r>
            <a:r>
              <a:rPr lang="en-US" sz="1600" dirty="0"/>
              <a:t>   1-2  </a:t>
            </a:r>
            <a:r>
              <a:rPr lang="en-US" sz="1600" dirty="0">
                <a:sym typeface="Wingdings"/>
              </a:rPr>
              <a:t></a:t>
            </a:r>
            <a:r>
              <a:rPr lang="en-US" sz="1600" dirty="0"/>
              <a:t>   3 or more </a:t>
            </a:r>
            <a:r>
              <a:rPr lang="en-US" sz="1600" dirty="0">
                <a:sym typeface="Wingdings"/>
              </a:rPr>
              <a:t></a:t>
            </a:r>
            <a:endParaRPr lang="en-US" sz="1600" dirty="0"/>
          </a:p>
          <a:p>
            <a:r>
              <a:rPr lang="en-US" sz="2400" dirty="0"/>
              <a:t>	</a:t>
            </a:r>
            <a:r>
              <a:rPr lang="en-US" sz="2400" dirty="0" smtClean="0"/>
              <a:t>Number </a:t>
            </a:r>
            <a:r>
              <a:rPr lang="en-US" sz="2400" dirty="0"/>
              <a:t>of school-based experiences			</a:t>
            </a:r>
            <a:r>
              <a:rPr lang="en-US" sz="1600" dirty="0" smtClean="0"/>
              <a:t>	</a:t>
            </a:r>
            <a:r>
              <a:rPr lang="en-US" sz="1600" dirty="0"/>
              <a:t>0 </a:t>
            </a:r>
            <a:r>
              <a:rPr lang="en-US" sz="1600" dirty="0">
                <a:sym typeface="Wingdings"/>
              </a:rPr>
              <a:t></a:t>
            </a:r>
            <a:r>
              <a:rPr lang="en-US" sz="1600" dirty="0"/>
              <a:t>   1-2  </a:t>
            </a:r>
            <a:r>
              <a:rPr lang="en-US" sz="1600" dirty="0">
                <a:sym typeface="Wingdings"/>
              </a:rPr>
              <a:t></a:t>
            </a:r>
            <a:r>
              <a:rPr lang="en-US" sz="1600" dirty="0"/>
              <a:t>   3 or more </a:t>
            </a:r>
            <a:r>
              <a:rPr lang="en-US" sz="1600" dirty="0">
                <a:sym typeface="Wingdings"/>
              </a:rPr>
              <a:t></a:t>
            </a:r>
            <a:endParaRPr lang="en-US" sz="1600" dirty="0"/>
          </a:p>
          <a:p>
            <a:r>
              <a:rPr lang="en-US" sz="2400" dirty="0"/>
              <a:t>	</a:t>
            </a:r>
            <a:r>
              <a:rPr lang="en-US" sz="2400" dirty="0" smtClean="0"/>
              <a:t>Number </a:t>
            </a:r>
            <a:r>
              <a:rPr lang="en-US" sz="2400" dirty="0"/>
              <a:t>of community-based experiences			</a:t>
            </a:r>
            <a:r>
              <a:rPr lang="en-US" sz="2400" dirty="0" smtClean="0"/>
              <a:t>		</a:t>
            </a:r>
            <a:r>
              <a:rPr lang="en-US" sz="1600" dirty="0" smtClean="0"/>
              <a:t>0 </a:t>
            </a:r>
            <a:r>
              <a:rPr lang="en-US" sz="1600" dirty="0">
                <a:sym typeface="Wingdings"/>
              </a:rPr>
              <a:t></a:t>
            </a:r>
            <a:r>
              <a:rPr lang="en-US" sz="1600" dirty="0"/>
              <a:t>   1-2  </a:t>
            </a:r>
            <a:r>
              <a:rPr lang="en-US" sz="1600" dirty="0">
                <a:sym typeface="Wingdings"/>
              </a:rPr>
              <a:t></a:t>
            </a:r>
            <a:r>
              <a:rPr lang="en-US" sz="1600" dirty="0"/>
              <a:t>   3 or more </a:t>
            </a:r>
            <a:r>
              <a:rPr lang="en-US" sz="1600" dirty="0">
                <a:sym typeface="Wingdings"/>
              </a:rPr>
              <a:t></a:t>
            </a:r>
            <a:endParaRPr lang="en-US" sz="1600" dirty="0"/>
          </a:p>
          <a:p>
            <a:r>
              <a:rPr lang="en-US" sz="2400" dirty="0"/>
              <a:t>	</a:t>
            </a:r>
            <a:r>
              <a:rPr lang="en-US" sz="2400" dirty="0" smtClean="0"/>
              <a:t>Number </a:t>
            </a:r>
            <a:r>
              <a:rPr lang="en-US" sz="2400" dirty="0"/>
              <a:t>of experiences during summer			</a:t>
            </a:r>
            <a:r>
              <a:rPr lang="en-US" sz="2400" dirty="0" smtClean="0"/>
              <a:t>		</a:t>
            </a:r>
            <a:r>
              <a:rPr lang="en-US" sz="1600" dirty="0" smtClean="0"/>
              <a:t>0 </a:t>
            </a:r>
            <a:r>
              <a:rPr lang="en-US" sz="1600" dirty="0">
                <a:sym typeface="Wingdings"/>
              </a:rPr>
              <a:t></a:t>
            </a:r>
            <a:r>
              <a:rPr lang="en-US" sz="1600" dirty="0"/>
              <a:t>   1-2  </a:t>
            </a:r>
            <a:r>
              <a:rPr lang="en-US" sz="1600" dirty="0">
                <a:sym typeface="Wingdings"/>
              </a:rPr>
              <a:t></a:t>
            </a:r>
            <a:r>
              <a:rPr lang="en-US" sz="1600" dirty="0"/>
              <a:t>   3 or more </a:t>
            </a:r>
            <a:r>
              <a:rPr lang="en-US" sz="1600" dirty="0">
                <a:sym typeface="Wingdings"/>
              </a:rPr>
              <a:t></a:t>
            </a:r>
            <a:endParaRPr lang="en-US" sz="1600" dirty="0"/>
          </a:p>
          <a:p>
            <a:pPr marL="114300" indent="0">
              <a:buNone/>
            </a:pPr>
            <a:endParaRPr lang="en-US" sz="2800" dirty="0"/>
          </a:p>
          <a:p>
            <a:pPr lvl="1"/>
            <a:endParaRPr lang="en-US" dirty="0"/>
          </a:p>
        </p:txBody>
      </p:sp>
      <p:sp>
        <p:nvSpPr>
          <p:cNvPr id="4" name="Slide Number Placeholder 3"/>
          <p:cNvSpPr>
            <a:spLocks noGrp="1"/>
          </p:cNvSpPr>
          <p:nvPr>
            <p:ph type="sldNum" sz="quarter" idx="12"/>
          </p:nvPr>
        </p:nvSpPr>
        <p:spPr/>
        <p:txBody>
          <a:bodyPr/>
          <a:lstStyle/>
          <a:p>
            <a:pPr>
              <a:defRPr/>
            </a:pPr>
            <a:fld id="{C4563CC0-6605-415B-8E64-88D23887CE91}" type="slidenum">
              <a:rPr lang="en-US" smtClean="0"/>
              <a:pPr>
                <a:defRPr/>
              </a:pPr>
              <a:t>12</a:t>
            </a:fld>
            <a:endParaRPr lang="en-US" dirty="0"/>
          </a:p>
        </p:txBody>
      </p:sp>
    </p:spTree>
    <p:extLst>
      <p:ext uri="{BB962C8B-B14F-4D97-AF65-F5344CB8AC3E}">
        <p14:creationId xmlns:p14="http://schemas.microsoft.com/office/powerpoint/2010/main" val="1453746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2014-15 Exit</a:t>
            </a:r>
            <a:endParaRPr lang="en-US" dirty="0"/>
          </a:p>
        </p:txBody>
      </p:sp>
      <p:sp>
        <p:nvSpPr>
          <p:cNvPr id="3" name="Content Placeholder 2"/>
          <p:cNvSpPr>
            <a:spLocks noGrp="1"/>
          </p:cNvSpPr>
          <p:nvPr>
            <p:ph idx="1"/>
          </p:nvPr>
        </p:nvSpPr>
        <p:spPr/>
        <p:txBody>
          <a:bodyPr>
            <a:normAutofit fontScale="85000" lnSpcReduction="20000"/>
          </a:bodyPr>
          <a:lstStyle/>
          <a:p>
            <a:r>
              <a:rPr lang="en-US" sz="2800" dirty="0" smtClean="0"/>
              <a:t>10</a:t>
            </a:r>
            <a:r>
              <a:rPr lang="en-US" sz="2800" dirty="0"/>
              <a:t>.  Thinking about the classes you took in school, did you take any classes where you talked about your choices for a career and the types of skills or education you would need to get a job in that career? </a:t>
            </a:r>
          </a:p>
          <a:p>
            <a:endParaRPr lang="en-US" sz="2800" dirty="0"/>
          </a:p>
          <a:p>
            <a:pPr marL="114300" indent="0">
              <a:buNone/>
            </a:pPr>
            <a:r>
              <a:rPr lang="en-US" sz="2800" dirty="0">
                <a:sym typeface="Wingdings"/>
              </a:rPr>
              <a:t>	</a:t>
            </a:r>
            <a:r>
              <a:rPr lang="en-US" sz="2800" dirty="0" smtClean="0">
                <a:sym typeface="Wingdings"/>
              </a:rPr>
              <a:t>	</a:t>
            </a:r>
            <a:r>
              <a:rPr lang="en-US" sz="2400" dirty="0" smtClean="0">
                <a:sym typeface="Wingdings"/>
              </a:rPr>
              <a:t></a:t>
            </a:r>
            <a:r>
              <a:rPr lang="en-US" sz="2400" dirty="0" smtClean="0"/>
              <a:t> </a:t>
            </a:r>
            <a:r>
              <a:rPr lang="en-US" sz="2400" dirty="0"/>
              <a:t>Yes    </a:t>
            </a:r>
            <a:r>
              <a:rPr lang="en-US" sz="2400" dirty="0">
                <a:sym typeface="Wingdings"/>
              </a:rPr>
              <a:t></a:t>
            </a:r>
            <a:r>
              <a:rPr lang="en-US" sz="2400" dirty="0"/>
              <a:t> Maybe, not sure    </a:t>
            </a:r>
            <a:r>
              <a:rPr lang="en-US" sz="2400" dirty="0">
                <a:sym typeface="Wingdings"/>
              </a:rPr>
              <a:t></a:t>
            </a:r>
            <a:r>
              <a:rPr lang="en-US" sz="2400" dirty="0"/>
              <a:t> No </a:t>
            </a:r>
          </a:p>
          <a:p>
            <a:endParaRPr lang="en-US" sz="2800" dirty="0"/>
          </a:p>
          <a:p>
            <a:r>
              <a:rPr lang="en-US" sz="2800" dirty="0"/>
              <a:t>11. Think about the classes you took in school. In any of your high school classes did you go in to the community to learn how to use community services as part of your regular class time (for example, did you learn to grocery shop, or to use public transportation?  </a:t>
            </a:r>
          </a:p>
          <a:p>
            <a:endParaRPr lang="en-US" sz="2800" dirty="0"/>
          </a:p>
          <a:p>
            <a:pPr marL="114300" indent="0">
              <a:buNone/>
            </a:pPr>
            <a:r>
              <a:rPr lang="en-US" sz="2800" dirty="0">
                <a:sym typeface="Wingdings"/>
              </a:rPr>
              <a:t>	</a:t>
            </a:r>
            <a:r>
              <a:rPr lang="en-US" sz="2800" dirty="0" smtClean="0">
                <a:sym typeface="Wingdings"/>
              </a:rPr>
              <a:t>	</a:t>
            </a:r>
            <a:r>
              <a:rPr lang="en-US" sz="2400" dirty="0" smtClean="0">
                <a:sym typeface="Wingdings"/>
              </a:rPr>
              <a:t></a:t>
            </a:r>
            <a:r>
              <a:rPr lang="en-US" sz="2400" dirty="0" smtClean="0"/>
              <a:t> </a:t>
            </a:r>
            <a:r>
              <a:rPr lang="en-US" sz="2400" dirty="0"/>
              <a:t>Yes   </a:t>
            </a:r>
            <a:r>
              <a:rPr lang="en-US" sz="2400" dirty="0">
                <a:sym typeface="Wingdings"/>
              </a:rPr>
              <a:t></a:t>
            </a:r>
            <a:r>
              <a:rPr lang="en-US" sz="2400" dirty="0"/>
              <a:t> </a:t>
            </a:r>
            <a:r>
              <a:rPr lang="en-US" sz="2400" b="1" dirty="0"/>
              <a:t> </a:t>
            </a:r>
            <a:r>
              <a:rPr lang="en-US" sz="2400" dirty="0"/>
              <a:t>Maybe, not sure      </a:t>
            </a:r>
            <a:r>
              <a:rPr lang="en-US" sz="2400" dirty="0">
                <a:sym typeface="Wingdings"/>
              </a:rPr>
              <a:t></a:t>
            </a:r>
            <a:r>
              <a:rPr lang="en-US" sz="2400" dirty="0"/>
              <a:t> No </a:t>
            </a:r>
          </a:p>
          <a:p>
            <a:endParaRPr lang="en-US" sz="2800" dirty="0"/>
          </a:p>
          <a:p>
            <a:pPr marL="114300" indent="0">
              <a:buNone/>
            </a:pPr>
            <a:endParaRPr lang="en-US" sz="2800" dirty="0"/>
          </a:p>
          <a:p>
            <a:pPr lvl="1"/>
            <a:endParaRPr lang="en-US" dirty="0"/>
          </a:p>
        </p:txBody>
      </p:sp>
      <p:sp>
        <p:nvSpPr>
          <p:cNvPr id="4" name="Slide Number Placeholder 3"/>
          <p:cNvSpPr>
            <a:spLocks noGrp="1"/>
          </p:cNvSpPr>
          <p:nvPr>
            <p:ph type="sldNum" sz="quarter" idx="12"/>
          </p:nvPr>
        </p:nvSpPr>
        <p:spPr/>
        <p:txBody>
          <a:bodyPr/>
          <a:lstStyle/>
          <a:p>
            <a:pPr>
              <a:defRPr/>
            </a:pPr>
            <a:fld id="{C4563CC0-6605-415B-8E64-88D23887CE91}" type="slidenum">
              <a:rPr lang="en-US" smtClean="0"/>
              <a:pPr>
                <a:defRPr/>
              </a:pPr>
              <a:t>13</a:t>
            </a:fld>
            <a:endParaRPr lang="en-US" dirty="0"/>
          </a:p>
        </p:txBody>
      </p:sp>
    </p:spTree>
    <p:extLst>
      <p:ext uri="{BB962C8B-B14F-4D97-AF65-F5344CB8AC3E}">
        <p14:creationId xmlns:p14="http://schemas.microsoft.com/office/powerpoint/2010/main" val="2226997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2014-15  Exit</a:t>
            </a:r>
            <a:endParaRPr lang="en-US" dirty="0"/>
          </a:p>
        </p:txBody>
      </p:sp>
      <p:sp>
        <p:nvSpPr>
          <p:cNvPr id="3" name="Content Placeholder 2"/>
          <p:cNvSpPr>
            <a:spLocks noGrp="1"/>
          </p:cNvSpPr>
          <p:nvPr>
            <p:ph idx="1"/>
          </p:nvPr>
        </p:nvSpPr>
        <p:spPr/>
        <p:txBody>
          <a:bodyPr>
            <a:normAutofit/>
          </a:bodyPr>
          <a:lstStyle/>
          <a:p>
            <a:pPr marL="114300" indent="0">
              <a:buNone/>
            </a:pPr>
            <a:r>
              <a:rPr lang="en-US" sz="2800" dirty="0" smtClean="0"/>
              <a:t>One question went away:</a:t>
            </a:r>
          </a:p>
          <a:p>
            <a:pPr marL="411480" lvl="1" indent="0">
              <a:buNone/>
            </a:pPr>
            <a:endParaRPr lang="en-US" dirty="0"/>
          </a:p>
        </p:txBody>
      </p:sp>
      <p:sp>
        <p:nvSpPr>
          <p:cNvPr id="4" name="Slide Number Placeholder 3"/>
          <p:cNvSpPr>
            <a:spLocks noGrp="1"/>
          </p:cNvSpPr>
          <p:nvPr>
            <p:ph type="sldNum" sz="quarter" idx="12"/>
          </p:nvPr>
        </p:nvSpPr>
        <p:spPr/>
        <p:txBody>
          <a:bodyPr/>
          <a:lstStyle/>
          <a:p>
            <a:pPr>
              <a:defRPr/>
            </a:pPr>
            <a:fld id="{C4563CC0-6605-415B-8E64-88D23887CE91}" type="slidenum">
              <a:rPr lang="en-US" smtClean="0"/>
              <a:pPr>
                <a:defRPr/>
              </a:pPr>
              <a:t>14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7989644"/>
              </p:ext>
            </p:extLst>
          </p:nvPr>
        </p:nvGraphicFramePr>
        <p:xfrm>
          <a:off x="533400" y="3203575"/>
          <a:ext cx="7239000" cy="2863701"/>
        </p:xfrm>
        <a:graphic>
          <a:graphicData uri="http://schemas.openxmlformats.org/drawingml/2006/table">
            <a:tbl>
              <a:tblPr firstRow="1" firstCol="1" lastRow="1" lastCol="1" bandRow="1" bandCol="1">
                <a:tableStyleId>{5C22544A-7EE6-4342-B048-85BDC9FD1C3A}</a:tableStyleId>
              </a:tblPr>
              <a:tblGrid>
                <a:gridCol w="2200868"/>
                <a:gridCol w="2519066"/>
                <a:gridCol w="2519066"/>
              </a:tblGrid>
              <a:tr h="516405">
                <a:tc>
                  <a:txBody>
                    <a:bodyPr/>
                    <a:lstStyle/>
                    <a:p>
                      <a:pPr marL="0" marR="0" algn="ctr">
                        <a:spcBef>
                          <a:spcPts val="0"/>
                        </a:spcBef>
                        <a:spcAft>
                          <a:spcPts val="0"/>
                        </a:spcAft>
                        <a:tabLst>
                          <a:tab pos="381000" algn="l"/>
                          <a:tab pos="457200" algn="l"/>
                          <a:tab pos="914400" algn="l"/>
                          <a:tab pos="1371600" algn="l"/>
                          <a:tab pos="1828800" algn="l"/>
                          <a:tab pos="2286000" algn="l"/>
                          <a:tab pos="2743200" algn="l"/>
                          <a:tab pos="3200400" algn="l"/>
                          <a:tab pos="3657600" algn="l"/>
                          <a:tab pos="4572000" algn="l"/>
                        </a:tabLst>
                      </a:pPr>
                      <a:r>
                        <a:rPr lang="en-US" sz="1100" cap="small" dirty="0">
                          <a:effectLst/>
                        </a:rPr>
                        <a:t>for each Activity:</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81000" algn="l"/>
                          <a:tab pos="457200" algn="l"/>
                          <a:tab pos="914400" algn="l"/>
                          <a:tab pos="1371600" algn="l"/>
                          <a:tab pos="1828800" algn="l"/>
                          <a:tab pos="2286000" algn="l"/>
                          <a:tab pos="2743200" algn="l"/>
                          <a:tab pos="3200400" algn="l"/>
                          <a:tab pos="3657600" algn="l"/>
                          <a:tab pos="4572000" algn="l"/>
                        </a:tabLst>
                      </a:pPr>
                      <a:r>
                        <a:rPr lang="en-US" sz="1100" cap="small">
                          <a:effectLst/>
                        </a:rPr>
                        <a:t>Do you feel you can do this independently? (1)</a:t>
                      </a:r>
                      <a:endParaRPr lang="en-US" sz="1200">
                        <a:effectLst/>
                        <a:latin typeface="Times New Roman"/>
                        <a:ea typeface="Times New Roman"/>
                      </a:endParaRPr>
                    </a:p>
                  </a:txBody>
                  <a:tcPr marL="68580" marR="68580" marT="0" marB="0" anchor="ctr"/>
                </a:tc>
                <a:tc>
                  <a:txBody>
                    <a:bodyPr/>
                    <a:lstStyle/>
                    <a:p>
                      <a:pPr marL="0" marR="0" algn="ctr">
                        <a:spcBef>
                          <a:spcPts val="0"/>
                        </a:spcBef>
                        <a:spcAft>
                          <a:spcPts val="0"/>
                        </a:spcAft>
                        <a:tabLst>
                          <a:tab pos="381000" algn="l"/>
                          <a:tab pos="457200" algn="l"/>
                          <a:tab pos="914400" algn="l"/>
                          <a:tab pos="1371600" algn="l"/>
                          <a:tab pos="1828800" algn="l"/>
                          <a:tab pos="2286000" algn="l"/>
                          <a:tab pos="2743200" algn="l"/>
                          <a:tab pos="3200400" algn="l"/>
                          <a:tab pos="3657600" algn="l"/>
                          <a:tab pos="4572000" algn="l"/>
                        </a:tabLst>
                      </a:pPr>
                      <a:r>
                        <a:rPr lang="en-US" sz="1100" cap="small">
                          <a:effectLst/>
                        </a:rPr>
                        <a:t>Has your high School training helped? (2)</a:t>
                      </a:r>
                      <a:endParaRPr lang="en-US" sz="1200">
                        <a:effectLst/>
                        <a:latin typeface="Times New Roman"/>
                        <a:ea typeface="Times New Roman"/>
                      </a:endParaRPr>
                    </a:p>
                  </a:txBody>
                  <a:tcPr marL="68580" marR="68580" marT="0" marB="0" anchor="ctr"/>
                </a:tc>
              </a:tr>
              <a:tr h="293412">
                <a:tc>
                  <a:txBody>
                    <a:bodyPr/>
                    <a:lstStyle/>
                    <a:p>
                      <a:pPr marL="342900" marR="0" lvl="0" indent="-342900">
                        <a:spcBef>
                          <a:spcPts val="0"/>
                        </a:spcBef>
                        <a:spcAft>
                          <a:spcPts val="0"/>
                        </a:spcAft>
                        <a:buFont typeface="+mj-lt"/>
                        <a:buAutoNum type="alphaLcPeriod"/>
                        <a:tabLst>
                          <a:tab pos="381000" algn="l"/>
                          <a:tab pos="457200" algn="l"/>
                          <a:tab pos="1371600" algn="l"/>
                          <a:tab pos="1828800" algn="l"/>
                          <a:tab pos="2286000" algn="l"/>
                          <a:tab pos="2743200" algn="l"/>
                          <a:tab pos="3200400" algn="l"/>
                          <a:tab pos="3657600" algn="l"/>
                          <a:tab pos="4572000" algn="l"/>
                        </a:tabLst>
                      </a:pPr>
                      <a:r>
                        <a:rPr lang="en-US" sz="1100">
                          <a:effectLst/>
                        </a:rPr>
                        <a:t>Money  management</a:t>
                      </a:r>
                      <a:endParaRPr lang="en-US" sz="1200">
                        <a:effectLst/>
                        <a:latin typeface="Times New Roman"/>
                        <a:ea typeface="Times New Roman"/>
                      </a:endParaRPr>
                    </a:p>
                  </a:txBody>
                  <a:tcPr marL="68580" marR="68580" marT="0" marB="0" anchor="ctr"/>
                </a:tc>
                <a:tc>
                  <a:txBody>
                    <a:bodyPr/>
                    <a:lstStyle/>
                    <a:p>
                      <a:pPr marL="228600" marR="0" indent="-228600" algn="ctr">
                        <a:spcBef>
                          <a:spcPts val="0"/>
                        </a:spcBef>
                        <a:spcAft>
                          <a:spcPts val="0"/>
                        </a:spcAft>
                        <a:tabLst>
                          <a:tab pos="381000" algn="l"/>
                          <a:tab pos="457200" algn="l"/>
                          <a:tab pos="914400" algn="l"/>
                          <a:tab pos="1371600" algn="l"/>
                          <a:tab pos="1828800" algn="l"/>
                          <a:tab pos="2286000" algn="l"/>
                          <a:tab pos="2743200" algn="l"/>
                          <a:tab pos="3200400" algn="l"/>
                          <a:tab pos="3657600" algn="l"/>
                          <a:tab pos="4572000" algn="l"/>
                        </a:tabLst>
                      </a:pPr>
                      <a:r>
                        <a:rPr lang="en-US" sz="1100" dirty="0">
                          <a:effectLst/>
                          <a:sym typeface="Webdings"/>
                        </a:rPr>
                        <a:t></a:t>
                      </a:r>
                      <a:r>
                        <a:rPr lang="en-US" sz="1100" dirty="0">
                          <a:effectLst/>
                        </a:rPr>
                        <a:t>  Yes      </a:t>
                      </a:r>
                      <a:r>
                        <a:rPr lang="en-US" sz="1100" dirty="0">
                          <a:effectLst/>
                          <a:sym typeface="Webdings"/>
                        </a:rPr>
                        <a:t></a:t>
                      </a:r>
                      <a:r>
                        <a:rPr lang="en-US" sz="1100" dirty="0">
                          <a:effectLst/>
                        </a:rPr>
                        <a:t>  No</a:t>
                      </a:r>
                      <a:endParaRPr lang="en-US" sz="1200" dirty="0">
                        <a:effectLst/>
                        <a:latin typeface="Times New Roman"/>
                        <a:ea typeface="Times New Roman"/>
                      </a:endParaRPr>
                    </a:p>
                  </a:txBody>
                  <a:tcPr marL="68580" marR="68580" marT="0" marB="0" anchor="b"/>
                </a:tc>
                <a:tc>
                  <a:txBody>
                    <a:bodyPr/>
                    <a:lstStyle/>
                    <a:p>
                      <a:pPr marL="0" marR="0" algn="ctr">
                        <a:spcBef>
                          <a:spcPts val="0"/>
                        </a:spcBef>
                        <a:spcAft>
                          <a:spcPts val="0"/>
                        </a:spcAft>
                        <a:tabLst>
                          <a:tab pos="381000" algn="l"/>
                          <a:tab pos="457200" algn="l"/>
                          <a:tab pos="914400" algn="l"/>
                          <a:tab pos="1371600" algn="l"/>
                          <a:tab pos="1828800" algn="l"/>
                          <a:tab pos="2286000" algn="l"/>
                          <a:tab pos="2743200" algn="l"/>
                          <a:tab pos="3200400" algn="l"/>
                          <a:tab pos="3657600" algn="l"/>
                          <a:tab pos="4572000" algn="l"/>
                        </a:tabLst>
                      </a:pPr>
                      <a:r>
                        <a:rPr lang="en-US" sz="1100">
                          <a:effectLst/>
                          <a:sym typeface="Webdings"/>
                        </a:rPr>
                        <a:t></a:t>
                      </a:r>
                      <a:r>
                        <a:rPr lang="en-US" sz="1100">
                          <a:effectLst/>
                        </a:rPr>
                        <a:t>  Yes     </a:t>
                      </a:r>
                      <a:r>
                        <a:rPr lang="en-US" sz="1100">
                          <a:effectLst/>
                          <a:sym typeface="Webdings"/>
                        </a:rPr>
                        <a:t></a:t>
                      </a:r>
                      <a:r>
                        <a:rPr lang="en-US" sz="1100">
                          <a:effectLst/>
                        </a:rPr>
                        <a:t>  No   </a:t>
                      </a:r>
                      <a:r>
                        <a:rPr lang="en-US" sz="1100">
                          <a:effectLst/>
                          <a:sym typeface="Webdings"/>
                        </a:rPr>
                        <a:t></a:t>
                      </a:r>
                      <a:r>
                        <a:rPr lang="en-US" sz="1100">
                          <a:effectLst/>
                        </a:rPr>
                        <a:t>  </a:t>
                      </a:r>
                      <a:r>
                        <a:rPr lang="en-US" sz="1000">
                          <a:effectLst/>
                        </a:rPr>
                        <a:t>not sure</a:t>
                      </a:r>
                      <a:endParaRPr lang="en-US" sz="1200">
                        <a:effectLst/>
                        <a:latin typeface="Times New Roman"/>
                        <a:ea typeface="Times New Roman"/>
                      </a:endParaRPr>
                    </a:p>
                  </a:txBody>
                  <a:tcPr marL="68580" marR="68580" marT="0" marB="0" anchor="ctr"/>
                </a:tc>
              </a:tr>
              <a:tr h="293412">
                <a:tc>
                  <a:txBody>
                    <a:bodyPr/>
                    <a:lstStyle/>
                    <a:p>
                      <a:pPr marL="342900" marR="0" lvl="0" indent="-342900">
                        <a:spcBef>
                          <a:spcPts val="0"/>
                        </a:spcBef>
                        <a:spcAft>
                          <a:spcPts val="0"/>
                        </a:spcAft>
                        <a:buFont typeface="+mj-lt"/>
                        <a:buAutoNum type="alphaLcPeriod"/>
                        <a:tabLst>
                          <a:tab pos="381000" algn="l"/>
                          <a:tab pos="457200" algn="l"/>
                          <a:tab pos="1371600" algn="l"/>
                          <a:tab pos="1828800" algn="l"/>
                          <a:tab pos="2286000" algn="l"/>
                          <a:tab pos="2743200" algn="l"/>
                          <a:tab pos="3200400" algn="l"/>
                          <a:tab pos="3657600" algn="l"/>
                          <a:tab pos="4572000" algn="l"/>
                        </a:tabLst>
                      </a:pPr>
                      <a:r>
                        <a:rPr lang="en-US" sz="1100">
                          <a:effectLst/>
                        </a:rPr>
                        <a:t>Grocery shopping</a:t>
                      </a:r>
                      <a:endParaRPr lang="en-US" sz="1200">
                        <a:effectLst/>
                        <a:latin typeface="Times New Roman"/>
                        <a:ea typeface="Times New Roman"/>
                      </a:endParaRPr>
                    </a:p>
                  </a:txBody>
                  <a:tcPr marL="68580" marR="68580" marT="0" marB="0" anchor="ctr"/>
                </a:tc>
                <a:tc>
                  <a:txBody>
                    <a:bodyPr/>
                    <a:lstStyle/>
                    <a:p>
                      <a:pPr marL="228600" marR="0" indent="-228600" algn="ctr">
                        <a:spcBef>
                          <a:spcPts val="0"/>
                        </a:spcBef>
                        <a:spcAft>
                          <a:spcPts val="0"/>
                        </a:spcAft>
                        <a:tabLst>
                          <a:tab pos="381000" algn="l"/>
                          <a:tab pos="457200" algn="l"/>
                          <a:tab pos="914400" algn="l"/>
                          <a:tab pos="1371600" algn="l"/>
                          <a:tab pos="1828800" algn="l"/>
                          <a:tab pos="2286000" algn="l"/>
                          <a:tab pos="2743200" algn="l"/>
                          <a:tab pos="3200400" algn="l"/>
                          <a:tab pos="3657600" algn="l"/>
                          <a:tab pos="4572000" algn="l"/>
                        </a:tabLst>
                      </a:pPr>
                      <a:r>
                        <a:rPr lang="en-US" sz="1100" dirty="0">
                          <a:effectLst/>
                          <a:sym typeface="Webdings"/>
                        </a:rPr>
                        <a:t></a:t>
                      </a:r>
                      <a:r>
                        <a:rPr lang="en-US" sz="1100" dirty="0">
                          <a:effectLst/>
                        </a:rPr>
                        <a:t>  Yes      </a:t>
                      </a:r>
                      <a:r>
                        <a:rPr lang="en-US" sz="1100" dirty="0">
                          <a:effectLst/>
                          <a:sym typeface="Webdings"/>
                        </a:rPr>
                        <a:t></a:t>
                      </a:r>
                      <a:r>
                        <a:rPr lang="en-US" sz="1100" dirty="0">
                          <a:effectLst/>
                        </a:rPr>
                        <a:t>  No</a:t>
                      </a:r>
                      <a:endParaRPr lang="en-US" sz="1200" dirty="0">
                        <a:effectLst/>
                        <a:latin typeface="Times New Roman"/>
                        <a:ea typeface="Times New Roman"/>
                      </a:endParaRPr>
                    </a:p>
                  </a:txBody>
                  <a:tcPr marL="68580" marR="68580" marT="0" marB="0" anchor="b"/>
                </a:tc>
                <a:tc>
                  <a:txBody>
                    <a:bodyPr/>
                    <a:lstStyle/>
                    <a:p>
                      <a:pPr marL="228600" marR="0" indent="-228600" algn="ctr">
                        <a:spcBef>
                          <a:spcPts val="0"/>
                        </a:spcBef>
                        <a:spcAft>
                          <a:spcPts val="0"/>
                        </a:spcAft>
                        <a:tabLst>
                          <a:tab pos="381000" algn="l"/>
                          <a:tab pos="457200" algn="l"/>
                          <a:tab pos="914400" algn="l"/>
                          <a:tab pos="1371600" algn="l"/>
                          <a:tab pos="1828800" algn="l"/>
                          <a:tab pos="2286000" algn="l"/>
                          <a:tab pos="2743200" algn="l"/>
                          <a:tab pos="3200400" algn="l"/>
                          <a:tab pos="3657600" algn="l"/>
                          <a:tab pos="4572000" algn="l"/>
                        </a:tabLst>
                      </a:pPr>
                      <a:r>
                        <a:rPr lang="en-US" sz="1100">
                          <a:effectLst/>
                          <a:sym typeface="Webdings"/>
                        </a:rPr>
                        <a:t></a:t>
                      </a:r>
                      <a:r>
                        <a:rPr lang="en-US" sz="1100">
                          <a:effectLst/>
                        </a:rPr>
                        <a:t>  Yes     </a:t>
                      </a:r>
                      <a:r>
                        <a:rPr lang="en-US" sz="1100">
                          <a:effectLst/>
                          <a:sym typeface="Webdings"/>
                        </a:rPr>
                        <a:t></a:t>
                      </a:r>
                      <a:r>
                        <a:rPr lang="en-US" sz="1100">
                          <a:effectLst/>
                        </a:rPr>
                        <a:t>  No   </a:t>
                      </a:r>
                      <a:r>
                        <a:rPr lang="en-US" sz="1100">
                          <a:effectLst/>
                          <a:sym typeface="Webdings"/>
                        </a:rPr>
                        <a:t></a:t>
                      </a:r>
                      <a:r>
                        <a:rPr lang="en-US" sz="1100">
                          <a:effectLst/>
                        </a:rPr>
                        <a:t>  </a:t>
                      </a:r>
                      <a:r>
                        <a:rPr lang="en-US" sz="1000">
                          <a:effectLst/>
                        </a:rPr>
                        <a:t>not sure</a:t>
                      </a:r>
                      <a:endParaRPr lang="en-US" sz="1200">
                        <a:effectLst/>
                        <a:latin typeface="Times New Roman"/>
                        <a:ea typeface="Times New Roman"/>
                      </a:endParaRPr>
                    </a:p>
                  </a:txBody>
                  <a:tcPr marL="68580" marR="68580" marT="0" marB="0" anchor="ctr"/>
                </a:tc>
              </a:tr>
              <a:tr h="293412">
                <a:tc>
                  <a:txBody>
                    <a:bodyPr/>
                    <a:lstStyle/>
                    <a:p>
                      <a:pPr marL="342900" marR="0" lvl="0" indent="-342900">
                        <a:spcBef>
                          <a:spcPts val="0"/>
                        </a:spcBef>
                        <a:spcAft>
                          <a:spcPts val="0"/>
                        </a:spcAft>
                        <a:buFont typeface="+mj-lt"/>
                        <a:buAutoNum type="alphaLcPeriod"/>
                        <a:tabLst>
                          <a:tab pos="381000" algn="l"/>
                          <a:tab pos="457200" algn="l"/>
                          <a:tab pos="1371600" algn="l"/>
                          <a:tab pos="1828800" algn="l"/>
                          <a:tab pos="2286000" algn="l"/>
                          <a:tab pos="2743200" algn="l"/>
                          <a:tab pos="3200400" algn="l"/>
                          <a:tab pos="3657600" algn="l"/>
                          <a:tab pos="4572000" algn="l"/>
                        </a:tabLst>
                      </a:pPr>
                      <a:r>
                        <a:rPr lang="en-US" sz="1100">
                          <a:effectLst/>
                        </a:rPr>
                        <a:t>House keeping</a:t>
                      </a:r>
                      <a:endParaRPr lang="en-US" sz="1200">
                        <a:effectLst/>
                        <a:latin typeface="Times New Roman"/>
                        <a:ea typeface="Times New Roman"/>
                      </a:endParaRPr>
                    </a:p>
                  </a:txBody>
                  <a:tcPr marL="68580" marR="68580" marT="0" marB="0" anchor="ctr"/>
                </a:tc>
                <a:tc>
                  <a:txBody>
                    <a:bodyPr/>
                    <a:lstStyle/>
                    <a:p>
                      <a:pPr marL="228600" marR="0" indent="-228600" algn="ctr">
                        <a:spcBef>
                          <a:spcPts val="0"/>
                        </a:spcBef>
                        <a:spcAft>
                          <a:spcPts val="0"/>
                        </a:spcAft>
                        <a:tabLst>
                          <a:tab pos="381000" algn="l"/>
                          <a:tab pos="457200" algn="l"/>
                          <a:tab pos="914400" algn="l"/>
                          <a:tab pos="1371600" algn="l"/>
                          <a:tab pos="1828800" algn="l"/>
                          <a:tab pos="2286000" algn="l"/>
                          <a:tab pos="2743200" algn="l"/>
                          <a:tab pos="3200400" algn="l"/>
                          <a:tab pos="3657600" algn="l"/>
                          <a:tab pos="4572000" algn="l"/>
                        </a:tabLst>
                      </a:pPr>
                      <a:r>
                        <a:rPr lang="en-US" sz="1100" dirty="0">
                          <a:effectLst/>
                          <a:sym typeface="Webdings"/>
                        </a:rPr>
                        <a:t></a:t>
                      </a:r>
                      <a:r>
                        <a:rPr lang="en-US" sz="1100" dirty="0">
                          <a:effectLst/>
                        </a:rPr>
                        <a:t>  Yes      </a:t>
                      </a:r>
                      <a:r>
                        <a:rPr lang="en-US" sz="1100" dirty="0">
                          <a:effectLst/>
                          <a:sym typeface="Webdings"/>
                        </a:rPr>
                        <a:t></a:t>
                      </a:r>
                      <a:r>
                        <a:rPr lang="en-US" sz="1100" dirty="0">
                          <a:effectLst/>
                        </a:rPr>
                        <a:t>  No</a:t>
                      </a:r>
                      <a:endParaRPr lang="en-US" sz="1200" dirty="0">
                        <a:effectLst/>
                        <a:latin typeface="Times New Roman"/>
                        <a:ea typeface="Times New Roman"/>
                      </a:endParaRPr>
                    </a:p>
                  </a:txBody>
                  <a:tcPr marL="68580" marR="68580" marT="0" marB="0" anchor="b"/>
                </a:tc>
                <a:tc>
                  <a:txBody>
                    <a:bodyPr/>
                    <a:lstStyle/>
                    <a:p>
                      <a:pPr marL="228600" marR="0" indent="-228600" algn="ctr">
                        <a:spcBef>
                          <a:spcPts val="0"/>
                        </a:spcBef>
                        <a:spcAft>
                          <a:spcPts val="0"/>
                        </a:spcAft>
                        <a:tabLst>
                          <a:tab pos="381000" algn="l"/>
                          <a:tab pos="457200" algn="l"/>
                          <a:tab pos="914400" algn="l"/>
                          <a:tab pos="1371600" algn="l"/>
                          <a:tab pos="1828800" algn="l"/>
                          <a:tab pos="2286000" algn="l"/>
                          <a:tab pos="2743200" algn="l"/>
                          <a:tab pos="3200400" algn="l"/>
                          <a:tab pos="3657600" algn="l"/>
                          <a:tab pos="4572000" algn="l"/>
                        </a:tabLst>
                      </a:pPr>
                      <a:r>
                        <a:rPr lang="en-US" sz="1100">
                          <a:effectLst/>
                          <a:sym typeface="Webdings"/>
                        </a:rPr>
                        <a:t></a:t>
                      </a:r>
                      <a:r>
                        <a:rPr lang="en-US" sz="1100">
                          <a:effectLst/>
                        </a:rPr>
                        <a:t>  Yes     </a:t>
                      </a:r>
                      <a:r>
                        <a:rPr lang="en-US" sz="1100">
                          <a:effectLst/>
                          <a:sym typeface="Webdings"/>
                        </a:rPr>
                        <a:t></a:t>
                      </a:r>
                      <a:r>
                        <a:rPr lang="en-US" sz="1100">
                          <a:effectLst/>
                        </a:rPr>
                        <a:t>  No   </a:t>
                      </a:r>
                      <a:r>
                        <a:rPr lang="en-US" sz="1100">
                          <a:effectLst/>
                          <a:sym typeface="Webdings"/>
                        </a:rPr>
                        <a:t></a:t>
                      </a:r>
                      <a:r>
                        <a:rPr lang="en-US" sz="1100">
                          <a:effectLst/>
                        </a:rPr>
                        <a:t>  </a:t>
                      </a:r>
                      <a:r>
                        <a:rPr lang="en-US" sz="1000">
                          <a:effectLst/>
                        </a:rPr>
                        <a:t>not sure</a:t>
                      </a:r>
                      <a:endParaRPr lang="en-US" sz="1200">
                        <a:effectLst/>
                        <a:latin typeface="Times New Roman"/>
                        <a:ea typeface="Times New Roman"/>
                      </a:endParaRPr>
                    </a:p>
                  </a:txBody>
                  <a:tcPr marL="68580" marR="68580" marT="0" marB="0" anchor="ctr"/>
                </a:tc>
              </a:tr>
              <a:tr h="293412">
                <a:tc>
                  <a:txBody>
                    <a:bodyPr/>
                    <a:lstStyle/>
                    <a:p>
                      <a:pPr marL="342900" marR="0" lvl="0" indent="-342900">
                        <a:spcBef>
                          <a:spcPts val="0"/>
                        </a:spcBef>
                        <a:spcAft>
                          <a:spcPts val="0"/>
                        </a:spcAft>
                        <a:buFont typeface="+mj-lt"/>
                        <a:buAutoNum type="alphaLcPeriod"/>
                        <a:tabLst>
                          <a:tab pos="381000" algn="l"/>
                          <a:tab pos="457200" algn="l"/>
                          <a:tab pos="1371600" algn="l"/>
                          <a:tab pos="1828800" algn="l"/>
                          <a:tab pos="2286000" algn="l"/>
                          <a:tab pos="2743200" algn="l"/>
                          <a:tab pos="3200400" algn="l"/>
                          <a:tab pos="3657600" algn="l"/>
                          <a:tab pos="4572000" algn="l"/>
                        </a:tabLst>
                      </a:pPr>
                      <a:r>
                        <a:rPr lang="en-US" sz="1100" dirty="0">
                          <a:effectLst/>
                        </a:rPr>
                        <a:t>Meal preparation</a:t>
                      </a:r>
                      <a:endParaRPr lang="en-US" sz="1200" dirty="0">
                        <a:effectLst/>
                        <a:latin typeface="Times New Roman"/>
                        <a:ea typeface="Times New Roman"/>
                      </a:endParaRPr>
                    </a:p>
                  </a:txBody>
                  <a:tcPr marL="68580" marR="68580" marT="0" marB="0" anchor="ctr"/>
                </a:tc>
                <a:tc>
                  <a:txBody>
                    <a:bodyPr/>
                    <a:lstStyle/>
                    <a:p>
                      <a:pPr marL="228600" marR="0" indent="-228600" algn="ctr">
                        <a:spcBef>
                          <a:spcPts val="0"/>
                        </a:spcBef>
                        <a:spcAft>
                          <a:spcPts val="0"/>
                        </a:spcAft>
                        <a:tabLst>
                          <a:tab pos="381000" algn="l"/>
                          <a:tab pos="457200" algn="l"/>
                          <a:tab pos="914400" algn="l"/>
                          <a:tab pos="1371600" algn="l"/>
                          <a:tab pos="1828800" algn="l"/>
                          <a:tab pos="2286000" algn="l"/>
                          <a:tab pos="2743200" algn="l"/>
                          <a:tab pos="3200400" algn="l"/>
                          <a:tab pos="3657600" algn="l"/>
                          <a:tab pos="4572000" algn="l"/>
                        </a:tabLst>
                      </a:pPr>
                      <a:r>
                        <a:rPr lang="en-US" sz="1100" dirty="0">
                          <a:effectLst/>
                          <a:sym typeface="Webdings"/>
                        </a:rPr>
                        <a:t></a:t>
                      </a:r>
                      <a:r>
                        <a:rPr lang="en-US" sz="1100" dirty="0">
                          <a:effectLst/>
                        </a:rPr>
                        <a:t>  Yes      </a:t>
                      </a:r>
                      <a:r>
                        <a:rPr lang="en-US" sz="1100" dirty="0">
                          <a:effectLst/>
                          <a:sym typeface="Webdings"/>
                        </a:rPr>
                        <a:t></a:t>
                      </a:r>
                      <a:r>
                        <a:rPr lang="en-US" sz="1100" dirty="0">
                          <a:effectLst/>
                        </a:rPr>
                        <a:t>  No</a:t>
                      </a:r>
                      <a:endParaRPr lang="en-US" sz="1200" dirty="0">
                        <a:effectLst/>
                        <a:latin typeface="Times New Roman"/>
                        <a:ea typeface="Times New Roman"/>
                      </a:endParaRPr>
                    </a:p>
                  </a:txBody>
                  <a:tcPr marL="68580" marR="68580" marT="0" marB="0" anchor="b"/>
                </a:tc>
                <a:tc>
                  <a:txBody>
                    <a:bodyPr/>
                    <a:lstStyle/>
                    <a:p>
                      <a:pPr marL="228600" marR="0" indent="-228600" algn="ctr">
                        <a:spcBef>
                          <a:spcPts val="0"/>
                        </a:spcBef>
                        <a:spcAft>
                          <a:spcPts val="0"/>
                        </a:spcAft>
                        <a:tabLst>
                          <a:tab pos="381000" algn="l"/>
                          <a:tab pos="457200" algn="l"/>
                          <a:tab pos="914400" algn="l"/>
                          <a:tab pos="1371600" algn="l"/>
                          <a:tab pos="1828800" algn="l"/>
                          <a:tab pos="2286000" algn="l"/>
                          <a:tab pos="2743200" algn="l"/>
                          <a:tab pos="3200400" algn="l"/>
                          <a:tab pos="3657600" algn="l"/>
                          <a:tab pos="4572000" algn="l"/>
                        </a:tabLst>
                      </a:pPr>
                      <a:r>
                        <a:rPr lang="en-US" sz="1100">
                          <a:effectLst/>
                          <a:sym typeface="Webdings"/>
                        </a:rPr>
                        <a:t></a:t>
                      </a:r>
                      <a:r>
                        <a:rPr lang="en-US" sz="1100">
                          <a:effectLst/>
                        </a:rPr>
                        <a:t>  Yes     </a:t>
                      </a:r>
                      <a:r>
                        <a:rPr lang="en-US" sz="1100">
                          <a:effectLst/>
                          <a:sym typeface="Webdings"/>
                        </a:rPr>
                        <a:t></a:t>
                      </a:r>
                      <a:r>
                        <a:rPr lang="en-US" sz="1100">
                          <a:effectLst/>
                        </a:rPr>
                        <a:t>  No   </a:t>
                      </a:r>
                      <a:r>
                        <a:rPr lang="en-US" sz="1100">
                          <a:effectLst/>
                          <a:sym typeface="Webdings"/>
                        </a:rPr>
                        <a:t></a:t>
                      </a:r>
                      <a:r>
                        <a:rPr lang="en-US" sz="1100">
                          <a:effectLst/>
                        </a:rPr>
                        <a:t>  </a:t>
                      </a:r>
                      <a:r>
                        <a:rPr lang="en-US" sz="1000">
                          <a:effectLst/>
                        </a:rPr>
                        <a:t>not sure</a:t>
                      </a:r>
                      <a:endParaRPr lang="en-US" sz="1200">
                        <a:effectLst/>
                        <a:latin typeface="Times New Roman"/>
                        <a:ea typeface="Times New Roman"/>
                      </a:endParaRPr>
                    </a:p>
                  </a:txBody>
                  <a:tcPr marL="68580" marR="68580" marT="0" marB="0" anchor="ctr"/>
                </a:tc>
              </a:tr>
              <a:tr h="293412">
                <a:tc>
                  <a:txBody>
                    <a:bodyPr/>
                    <a:lstStyle/>
                    <a:p>
                      <a:pPr marL="342900" marR="0" lvl="0" indent="-342900">
                        <a:spcBef>
                          <a:spcPts val="0"/>
                        </a:spcBef>
                        <a:spcAft>
                          <a:spcPts val="0"/>
                        </a:spcAft>
                        <a:buFont typeface="+mj-lt"/>
                        <a:buAutoNum type="alphaLcPeriod"/>
                        <a:tabLst>
                          <a:tab pos="381000" algn="l"/>
                          <a:tab pos="457200" algn="l"/>
                          <a:tab pos="1371600" algn="l"/>
                          <a:tab pos="1828800" algn="l"/>
                          <a:tab pos="2286000" algn="l"/>
                          <a:tab pos="2743200" algn="l"/>
                          <a:tab pos="3200400" algn="l"/>
                          <a:tab pos="3657600" algn="l"/>
                          <a:tab pos="4572000" algn="l"/>
                        </a:tabLst>
                      </a:pPr>
                      <a:r>
                        <a:rPr lang="en-US" sz="1100">
                          <a:effectLst/>
                        </a:rPr>
                        <a:t>Transportation</a:t>
                      </a:r>
                      <a:endParaRPr lang="en-US" sz="1200">
                        <a:effectLst/>
                        <a:latin typeface="Times New Roman"/>
                        <a:ea typeface="Times New Roman"/>
                      </a:endParaRPr>
                    </a:p>
                  </a:txBody>
                  <a:tcPr marL="68580" marR="68580" marT="0" marB="0" anchor="ctr"/>
                </a:tc>
                <a:tc>
                  <a:txBody>
                    <a:bodyPr/>
                    <a:lstStyle/>
                    <a:p>
                      <a:pPr marL="228600" marR="0" indent="-228600" algn="ctr">
                        <a:spcBef>
                          <a:spcPts val="0"/>
                        </a:spcBef>
                        <a:spcAft>
                          <a:spcPts val="0"/>
                        </a:spcAft>
                        <a:tabLst>
                          <a:tab pos="381000" algn="l"/>
                          <a:tab pos="457200" algn="l"/>
                          <a:tab pos="914400" algn="l"/>
                          <a:tab pos="1371600" algn="l"/>
                          <a:tab pos="1828800" algn="l"/>
                          <a:tab pos="2286000" algn="l"/>
                          <a:tab pos="2743200" algn="l"/>
                          <a:tab pos="3200400" algn="l"/>
                          <a:tab pos="3657600" algn="l"/>
                          <a:tab pos="4572000" algn="l"/>
                        </a:tabLst>
                      </a:pPr>
                      <a:r>
                        <a:rPr lang="en-US" sz="1100" dirty="0">
                          <a:effectLst/>
                          <a:sym typeface="Webdings"/>
                        </a:rPr>
                        <a:t></a:t>
                      </a:r>
                      <a:r>
                        <a:rPr lang="en-US" sz="1100" dirty="0">
                          <a:effectLst/>
                        </a:rPr>
                        <a:t>  Yes      </a:t>
                      </a:r>
                      <a:r>
                        <a:rPr lang="en-US" sz="1100" dirty="0">
                          <a:effectLst/>
                          <a:sym typeface="Webdings"/>
                        </a:rPr>
                        <a:t></a:t>
                      </a:r>
                      <a:r>
                        <a:rPr lang="en-US" sz="1100" dirty="0">
                          <a:effectLst/>
                        </a:rPr>
                        <a:t>  No</a:t>
                      </a:r>
                      <a:endParaRPr lang="en-US" sz="1200" dirty="0">
                        <a:effectLst/>
                        <a:latin typeface="Times New Roman"/>
                        <a:ea typeface="Times New Roman"/>
                      </a:endParaRPr>
                    </a:p>
                  </a:txBody>
                  <a:tcPr marL="68580" marR="68580" marT="0" marB="0" anchor="b"/>
                </a:tc>
                <a:tc>
                  <a:txBody>
                    <a:bodyPr/>
                    <a:lstStyle/>
                    <a:p>
                      <a:pPr marL="228600" marR="0" indent="-228600" algn="ctr">
                        <a:spcBef>
                          <a:spcPts val="0"/>
                        </a:spcBef>
                        <a:spcAft>
                          <a:spcPts val="0"/>
                        </a:spcAft>
                        <a:tabLst>
                          <a:tab pos="381000" algn="l"/>
                          <a:tab pos="457200" algn="l"/>
                          <a:tab pos="914400" algn="l"/>
                          <a:tab pos="1371600" algn="l"/>
                          <a:tab pos="1828800" algn="l"/>
                          <a:tab pos="2286000" algn="l"/>
                          <a:tab pos="2743200" algn="l"/>
                          <a:tab pos="3200400" algn="l"/>
                          <a:tab pos="3657600" algn="l"/>
                          <a:tab pos="4572000" algn="l"/>
                        </a:tabLst>
                      </a:pPr>
                      <a:r>
                        <a:rPr lang="en-US" sz="1100">
                          <a:effectLst/>
                          <a:sym typeface="Webdings"/>
                        </a:rPr>
                        <a:t></a:t>
                      </a:r>
                      <a:r>
                        <a:rPr lang="en-US" sz="1100">
                          <a:effectLst/>
                        </a:rPr>
                        <a:t>  Yes     </a:t>
                      </a:r>
                      <a:r>
                        <a:rPr lang="en-US" sz="1100">
                          <a:effectLst/>
                          <a:sym typeface="Webdings"/>
                        </a:rPr>
                        <a:t></a:t>
                      </a:r>
                      <a:r>
                        <a:rPr lang="en-US" sz="1100">
                          <a:effectLst/>
                        </a:rPr>
                        <a:t>  No   </a:t>
                      </a:r>
                      <a:r>
                        <a:rPr lang="en-US" sz="1100">
                          <a:effectLst/>
                          <a:sym typeface="Webdings"/>
                        </a:rPr>
                        <a:t></a:t>
                      </a:r>
                      <a:r>
                        <a:rPr lang="en-US" sz="1100">
                          <a:effectLst/>
                        </a:rPr>
                        <a:t>  </a:t>
                      </a:r>
                      <a:r>
                        <a:rPr lang="en-US" sz="1000">
                          <a:effectLst/>
                        </a:rPr>
                        <a:t>not sure</a:t>
                      </a:r>
                      <a:endParaRPr lang="en-US" sz="1200">
                        <a:effectLst/>
                        <a:latin typeface="Times New Roman"/>
                        <a:ea typeface="Times New Roman"/>
                      </a:endParaRPr>
                    </a:p>
                  </a:txBody>
                  <a:tcPr marL="68580" marR="68580" marT="0" marB="0" anchor="ctr"/>
                </a:tc>
              </a:tr>
              <a:tr h="293412">
                <a:tc>
                  <a:txBody>
                    <a:bodyPr/>
                    <a:lstStyle/>
                    <a:p>
                      <a:pPr marL="342900" marR="0" lvl="0" indent="-342900">
                        <a:spcBef>
                          <a:spcPts val="0"/>
                        </a:spcBef>
                        <a:spcAft>
                          <a:spcPts val="0"/>
                        </a:spcAft>
                        <a:buFont typeface="+mj-lt"/>
                        <a:buAutoNum type="alphaLcPeriod"/>
                        <a:tabLst>
                          <a:tab pos="457200" algn="l"/>
                          <a:tab pos="4572000" algn="l"/>
                        </a:tabLst>
                      </a:pPr>
                      <a:r>
                        <a:rPr lang="en-US" sz="1100">
                          <a:effectLst/>
                        </a:rPr>
                        <a:t>Recreation</a:t>
                      </a:r>
                      <a:endParaRPr lang="en-US" sz="1200">
                        <a:effectLst/>
                        <a:latin typeface="Times New Roman"/>
                        <a:ea typeface="Times New Roman"/>
                      </a:endParaRPr>
                    </a:p>
                  </a:txBody>
                  <a:tcPr marL="68580" marR="68580" marT="0" marB="0" anchor="ctr"/>
                </a:tc>
                <a:tc>
                  <a:txBody>
                    <a:bodyPr/>
                    <a:lstStyle/>
                    <a:p>
                      <a:pPr marL="228600" marR="0" indent="-228600" algn="ctr">
                        <a:spcBef>
                          <a:spcPts val="0"/>
                        </a:spcBef>
                        <a:spcAft>
                          <a:spcPts val="0"/>
                        </a:spcAft>
                        <a:tabLst>
                          <a:tab pos="381000" algn="l"/>
                          <a:tab pos="457200" algn="l"/>
                          <a:tab pos="914400" algn="l"/>
                          <a:tab pos="1371600" algn="l"/>
                          <a:tab pos="1828800" algn="l"/>
                          <a:tab pos="2286000" algn="l"/>
                          <a:tab pos="2743200" algn="l"/>
                          <a:tab pos="3200400" algn="l"/>
                          <a:tab pos="3657600" algn="l"/>
                          <a:tab pos="4572000" algn="l"/>
                        </a:tabLst>
                      </a:pPr>
                      <a:r>
                        <a:rPr lang="en-US" sz="1100" dirty="0">
                          <a:effectLst/>
                          <a:sym typeface="Webdings"/>
                        </a:rPr>
                        <a:t></a:t>
                      </a:r>
                      <a:r>
                        <a:rPr lang="en-US" sz="1100" dirty="0">
                          <a:effectLst/>
                        </a:rPr>
                        <a:t>  Yes      </a:t>
                      </a:r>
                      <a:r>
                        <a:rPr lang="en-US" sz="1100" dirty="0">
                          <a:effectLst/>
                          <a:sym typeface="Webdings"/>
                        </a:rPr>
                        <a:t></a:t>
                      </a:r>
                      <a:r>
                        <a:rPr lang="en-US" sz="1100" dirty="0">
                          <a:effectLst/>
                        </a:rPr>
                        <a:t>  No</a:t>
                      </a:r>
                      <a:endParaRPr lang="en-US" sz="1200" dirty="0">
                        <a:effectLst/>
                        <a:latin typeface="Times New Roman"/>
                        <a:ea typeface="Times New Roman"/>
                      </a:endParaRPr>
                    </a:p>
                  </a:txBody>
                  <a:tcPr marL="68580" marR="68580" marT="0" marB="0" anchor="b"/>
                </a:tc>
                <a:tc>
                  <a:txBody>
                    <a:bodyPr/>
                    <a:lstStyle/>
                    <a:p>
                      <a:pPr marL="228600" marR="0" indent="-228600" algn="ctr">
                        <a:spcBef>
                          <a:spcPts val="0"/>
                        </a:spcBef>
                        <a:spcAft>
                          <a:spcPts val="0"/>
                        </a:spcAft>
                        <a:tabLst>
                          <a:tab pos="381000" algn="l"/>
                          <a:tab pos="457200" algn="l"/>
                          <a:tab pos="914400" algn="l"/>
                          <a:tab pos="1371600" algn="l"/>
                          <a:tab pos="1828800" algn="l"/>
                          <a:tab pos="2286000" algn="l"/>
                          <a:tab pos="2743200" algn="l"/>
                          <a:tab pos="3200400" algn="l"/>
                          <a:tab pos="3657600" algn="l"/>
                          <a:tab pos="4572000" algn="l"/>
                        </a:tabLst>
                      </a:pPr>
                      <a:r>
                        <a:rPr lang="en-US" sz="1100">
                          <a:effectLst/>
                          <a:sym typeface="Webdings"/>
                        </a:rPr>
                        <a:t></a:t>
                      </a:r>
                      <a:r>
                        <a:rPr lang="en-US" sz="1100">
                          <a:effectLst/>
                        </a:rPr>
                        <a:t>  Yes     </a:t>
                      </a:r>
                      <a:r>
                        <a:rPr lang="en-US" sz="1100">
                          <a:effectLst/>
                          <a:sym typeface="Webdings"/>
                        </a:rPr>
                        <a:t></a:t>
                      </a:r>
                      <a:r>
                        <a:rPr lang="en-US" sz="1100">
                          <a:effectLst/>
                        </a:rPr>
                        <a:t>  No   </a:t>
                      </a:r>
                      <a:r>
                        <a:rPr lang="en-US" sz="1100">
                          <a:effectLst/>
                          <a:sym typeface="Webdings"/>
                        </a:rPr>
                        <a:t></a:t>
                      </a:r>
                      <a:r>
                        <a:rPr lang="en-US" sz="1100">
                          <a:effectLst/>
                        </a:rPr>
                        <a:t>  </a:t>
                      </a:r>
                      <a:r>
                        <a:rPr lang="en-US" sz="1000">
                          <a:effectLst/>
                        </a:rPr>
                        <a:t>not sure</a:t>
                      </a:r>
                      <a:endParaRPr lang="en-US" sz="1200">
                        <a:effectLst/>
                        <a:latin typeface="Times New Roman"/>
                        <a:ea typeface="Times New Roman"/>
                      </a:endParaRPr>
                    </a:p>
                  </a:txBody>
                  <a:tcPr marL="68580" marR="68580" marT="0" marB="0" anchor="ctr"/>
                </a:tc>
              </a:tr>
              <a:tr h="293412">
                <a:tc>
                  <a:txBody>
                    <a:bodyPr/>
                    <a:lstStyle/>
                    <a:p>
                      <a:pPr marL="342900" marR="0" lvl="0" indent="-342900">
                        <a:spcBef>
                          <a:spcPts val="0"/>
                        </a:spcBef>
                        <a:spcAft>
                          <a:spcPts val="0"/>
                        </a:spcAft>
                        <a:buFont typeface="+mj-lt"/>
                        <a:buAutoNum type="alphaLcPeriod"/>
                        <a:tabLst>
                          <a:tab pos="457200" algn="l"/>
                          <a:tab pos="4572000" algn="l"/>
                        </a:tabLst>
                      </a:pPr>
                      <a:r>
                        <a:rPr lang="en-US" sz="1100">
                          <a:effectLst/>
                        </a:rPr>
                        <a:t>Job</a:t>
                      </a:r>
                      <a:endParaRPr lang="en-US" sz="1200">
                        <a:effectLst/>
                        <a:latin typeface="Times New Roman"/>
                        <a:ea typeface="Times New Roman"/>
                      </a:endParaRPr>
                    </a:p>
                  </a:txBody>
                  <a:tcPr marL="68580" marR="68580" marT="0" marB="0" anchor="ctr"/>
                </a:tc>
                <a:tc>
                  <a:txBody>
                    <a:bodyPr/>
                    <a:lstStyle/>
                    <a:p>
                      <a:pPr marL="228600" marR="0" indent="-228600" algn="ctr">
                        <a:spcBef>
                          <a:spcPts val="0"/>
                        </a:spcBef>
                        <a:spcAft>
                          <a:spcPts val="0"/>
                        </a:spcAft>
                        <a:tabLst>
                          <a:tab pos="381000" algn="l"/>
                          <a:tab pos="457200" algn="l"/>
                          <a:tab pos="914400" algn="l"/>
                          <a:tab pos="1371600" algn="l"/>
                          <a:tab pos="1828800" algn="l"/>
                          <a:tab pos="2286000" algn="l"/>
                          <a:tab pos="2743200" algn="l"/>
                          <a:tab pos="3200400" algn="l"/>
                          <a:tab pos="3657600" algn="l"/>
                          <a:tab pos="4572000" algn="l"/>
                        </a:tabLst>
                      </a:pPr>
                      <a:r>
                        <a:rPr lang="en-US" sz="1100" dirty="0">
                          <a:effectLst/>
                          <a:sym typeface="Webdings"/>
                        </a:rPr>
                        <a:t></a:t>
                      </a:r>
                      <a:r>
                        <a:rPr lang="en-US" sz="1100" dirty="0">
                          <a:effectLst/>
                        </a:rPr>
                        <a:t>  Yes      </a:t>
                      </a:r>
                      <a:r>
                        <a:rPr lang="en-US" sz="1100" dirty="0">
                          <a:effectLst/>
                          <a:sym typeface="Webdings"/>
                        </a:rPr>
                        <a:t></a:t>
                      </a:r>
                      <a:r>
                        <a:rPr lang="en-US" sz="1100" dirty="0">
                          <a:effectLst/>
                        </a:rPr>
                        <a:t>  No</a:t>
                      </a:r>
                      <a:endParaRPr lang="en-US" sz="1200" dirty="0">
                        <a:effectLst/>
                        <a:latin typeface="Times New Roman"/>
                        <a:ea typeface="Times New Roman"/>
                      </a:endParaRPr>
                    </a:p>
                  </a:txBody>
                  <a:tcPr marL="68580" marR="68580" marT="0" marB="0" anchor="b"/>
                </a:tc>
                <a:tc>
                  <a:txBody>
                    <a:bodyPr/>
                    <a:lstStyle/>
                    <a:p>
                      <a:pPr marL="228600" marR="0" indent="-228600" algn="ctr">
                        <a:spcBef>
                          <a:spcPts val="0"/>
                        </a:spcBef>
                        <a:spcAft>
                          <a:spcPts val="0"/>
                        </a:spcAft>
                        <a:tabLst>
                          <a:tab pos="381000" algn="l"/>
                          <a:tab pos="457200" algn="l"/>
                          <a:tab pos="914400" algn="l"/>
                          <a:tab pos="1371600" algn="l"/>
                          <a:tab pos="1828800" algn="l"/>
                          <a:tab pos="2286000" algn="l"/>
                          <a:tab pos="2743200" algn="l"/>
                          <a:tab pos="3200400" algn="l"/>
                          <a:tab pos="3657600" algn="l"/>
                          <a:tab pos="4572000" algn="l"/>
                        </a:tabLst>
                      </a:pPr>
                      <a:r>
                        <a:rPr lang="en-US" sz="1100">
                          <a:effectLst/>
                          <a:sym typeface="Webdings"/>
                        </a:rPr>
                        <a:t></a:t>
                      </a:r>
                      <a:r>
                        <a:rPr lang="en-US" sz="1100">
                          <a:effectLst/>
                        </a:rPr>
                        <a:t>  Yes     </a:t>
                      </a:r>
                      <a:r>
                        <a:rPr lang="en-US" sz="1100">
                          <a:effectLst/>
                          <a:sym typeface="Webdings"/>
                        </a:rPr>
                        <a:t></a:t>
                      </a:r>
                      <a:r>
                        <a:rPr lang="en-US" sz="1100">
                          <a:effectLst/>
                        </a:rPr>
                        <a:t>  No   </a:t>
                      </a:r>
                      <a:r>
                        <a:rPr lang="en-US" sz="1100">
                          <a:effectLst/>
                          <a:sym typeface="Webdings"/>
                        </a:rPr>
                        <a:t></a:t>
                      </a:r>
                      <a:r>
                        <a:rPr lang="en-US" sz="1100">
                          <a:effectLst/>
                        </a:rPr>
                        <a:t>  </a:t>
                      </a:r>
                      <a:r>
                        <a:rPr lang="en-US" sz="1000">
                          <a:effectLst/>
                        </a:rPr>
                        <a:t>not sure</a:t>
                      </a:r>
                      <a:endParaRPr lang="en-US" sz="1200">
                        <a:effectLst/>
                        <a:latin typeface="Times New Roman"/>
                        <a:ea typeface="Times New Roman"/>
                      </a:endParaRPr>
                    </a:p>
                  </a:txBody>
                  <a:tcPr marL="68580" marR="68580" marT="0" marB="0" anchor="ctr"/>
                </a:tc>
              </a:tr>
              <a:tr h="293412">
                <a:tc>
                  <a:txBody>
                    <a:bodyPr/>
                    <a:lstStyle/>
                    <a:p>
                      <a:pPr marL="342900" marR="0" lvl="0" indent="-342900">
                        <a:spcBef>
                          <a:spcPts val="0"/>
                        </a:spcBef>
                        <a:spcAft>
                          <a:spcPts val="0"/>
                        </a:spcAft>
                        <a:buFont typeface="+mj-lt"/>
                        <a:buAutoNum type="alphaLcPeriod"/>
                        <a:tabLst>
                          <a:tab pos="457200" algn="l"/>
                          <a:tab pos="4572000" algn="l"/>
                        </a:tabLst>
                      </a:pPr>
                      <a:r>
                        <a:rPr lang="en-US" sz="1100">
                          <a:effectLst/>
                        </a:rPr>
                        <a:t>Finding housing</a:t>
                      </a:r>
                      <a:endParaRPr lang="en-US" sz="1200">
                        <a:effectLst/>
                        <a:latin typeface="Times New Roman"/>
                        <a:ea typeface="Times New Roman"/>
                      </a:endParaRPr>
                    </a:p>
                  </a:txBody>
                  <a:tcPr marL="68580" marR="68580" marT="0" marB="0" anchor="ctr"/>
                </a:tc>
                <a:tc>
                  <a:txBody>
                    <a:bodyPr/>
                    <a:lstStyle/>
                    <a:p>
                      <a:pPr marL="228600" marR="0" indent="-228600" algn="ctr">
                        <a:spcBef>
                          <a:spcPts val="0"/>
                        </a:spcBef>
                        <a:spcAft>
                          <a:spcPts val="0"/>
                        </a:spcAft>
                        <a:tabLst>
                          <a:tab pos="381000" algn="l"/>
                          <a:tab pos="457200" algn="l"/>
                          <a:tab pos="914400" algn="l"/>
                          <a:tab pos="1371600" algn="l"/>
                          <a:tab pos="1828800" algn="l"/>
                          <a:tab pos="2286000" algn="l"/>
                          <a:tab pos="2743200" algn="l"/>
                          <a:tab pos="3200400" algn="l"/>
                          <a:tab pos="3657600" algn="l"/>
                          <a:tab pos="4572000" algn="l"/>
                        </a:tabLst>
                      </a:pPr>
                      <a:r>
                        <a:rPr lang="en-US" sz="1100" dirty="0">
                          <a:effectLst/>
                          <a:sym typeface="Webdings"/>
                        </a:rPr>
                        <a:t></a:t>
                      </a:r>
                      <a:r>
                        <a:rPr lang="en-US" sz="1100" dirty="0">
                          <a:effectLst/>
                        </a:rPr>
                        <a:t>  Yes      </a:t>
                      </a:r>
                      <a:r>
                        <a:rPr lang="en-US" sz="1100" dirty="0">
                          <a:effectLst/>
                          <a:sym typeface="Webdings"/>
                        </a:rPr>
                        <a:t></a:t>
                      </a:r>
                      <a:r>
                        <a:rPr lang="en-US" sz="1100" dirty="0">
                          <a:effectLst/>
                        </a:rPr>
                        <a:t>  No</a:t>
                      </a:r>
                      <a:endParaRPr lang="en-US" sz="1200" dirty="0">
                        <a:effectLst/>
                        <a:latin typeface="Times New Roman"/>
                        <a:ea typeface="Times New Roman"/>
                      </a:endParaRPr>
                    </a:p>
                  </a:txBody>
                  <a:tcPr marL="68580" marR="68580" marT="0" marB="0" anchor="b"/>
                </a:tc>
                <a:tc>
                  <a:txBody>
                    <a:bodyPr/>
                    <a:lstStyle/>
                    <a:p>
                      <a:pPr marL="228600" marR="0" indent="-228600" algn="ctr">
                        <a:spcBef>
                          <a:spcPts val="0"/>
                        </a:spcBef>
                        <a:spcAft>
                          <a:spcPts val="0"/>
                        </a:spcAft>
                        <a:tabLst>
                          <a:tab pos="381000" algn="l"/>
                          <a:tab pos="457200" algn="l"/>
                          <a:tab pos="914400" algn="l"/>
                          <a:tab pos="1371600" algn="l"/>
                          <a:tab pos="1828800" algn="l"/>
                          <a:tab pos="2286000" algn="l"/>
                          <a:tab pos="2743200" algn="l"/>
                          <a:tab pos="3200400" algn="l"/>
                          <a:tab pos="3657600" algn="l"/>
                          <a:tab pos="4572000" algn="l"/>
                        </a:tabLst>
                      </a:pPr>
                      <a:r>
                        <a:rPr lang="en-US" sz="1100" dirty="0">
                          <a:effectLst/>
                          <a:sym typeface="Webdings"/>
                        </a:rPr>
                        <a:t></a:t>
                      </a:r>
                      <a:r>
                        <a:rPr lang="en-US" sz="1100" dirty="0">
                          <a:effectLst/>
                        </a:rPr>
                        <a:t>  Yes     </a:t>
                      </a:r>
                      <a:r>
                        <a:rPr lang="en-US" sz="1100" dirty="0">
                          <a:effectLst/>
                          <a:sym typeface="Webdings"/>
                        </a:rPr>
                        <a:t></a:t>
                      </a:r>
                      <a:r>
                        <a:rPr lang="en-US" sz="1100" dirty="0">
                          <a:effectLst/>
                        </a:rPr>
                        <a:t>  No   </a:t>
                      </a:r>
                      <a:r>
                        <a:rPr lang="en-US" sz="1100" dirty="0">
                          <a:effectLst/>
                          <a:sym typeface="Webdings"/>
                        </a:rPr>
                        <a:t></a:t>
                      </a:r>
                      <a:r>
                        <a:rPr lang="en-US" sz="1100" dirty="0">
                          <a:effectLst/>
                        </a:rPr>
                        <a:t>  </a:t>
                      </a:r>
                      <a:r>
                        <a:rPr lang="en-US" sz="1000" dirty="0">
                          <a:effectLst/>
                        </a:rPr>
                        <a:t>not sure</a:t>
                      </a:r>
                      <a:endParaRPr lang="en-US" sz="1200" dirty="0">
                        <a:effectLst/>
                        <a:latin typeface="Times New Roman"/>
                        <a:ea typeface="Times New Roman"/>
                      </a:endParaRPr>
                    </a:p>
                  </a:txBody>
                  <a:tcPr marL="68580" marR="68580" marT="0" marB="0" anchor="ctr"/>
                </a:tc>
              </a:tr>
            </a:tbl>
          </a:graphicData>
        </a:graphic>
      </p:graphicFrame>
      <p:sp>
        <p:nvSpPr>
          <p:cNvPr id="6" name="Rectangle 1"/>
          <p:cNvSpPr>
            <a:spLocks noChangeArrowheads="1"/>
          </p:cNvSpPr>
          <p:nvPr/>
        </p:nvSpPr>
        <p:spPr bwMode="auto">
          <a:xfrm>
            <a:off x="496186" y="2133600"/>
            <a:ext cx="71628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381000" algn="l"/>
                <a:tab pos="457200" algn="l"/>
                <a:tab pos="914400" algn="l"/>
                <a:tab pos="1371600" algn="l"/>
                <a:tab pos="1828800" algn="l"/>
                <a:tab pos="2286000" algn="l"/>
                <a:tab pos="2743200" algn="l"/>
                <a:tab pos="3200400" algn="l"/>
                <a:tab pos="3657600" algn="l"/>
                <a:tab pos="4572000" algn="l"/>
              </a:tabLst>
              <a:defRPr>
                <a:solidFill>
                  <a:schemeClr val="tx1"/>
                </a:solidFill>
                <a:latin typeface="Arial" pitchFamily="34" charset="0"/>
                <a:cs typeface="Arial" pitchFamily="34" charset="0"/>
              </a:defRPr>
            </a:lvl1pPr>
            <a:lvl2pPr>
              <a:tabLst>
                <a:tab pos="381000" algn="l"/>
                <a:tab pos="457200" algn="l"/>
                <a:tab pos="914400" algn="l"/>
                <a:tab pos="1371600" algn="l"/>
                <a:tab pos="1828800" algn="l"/>
                <a:tab pos="2286000" algn="l"/>
                <a:tab pos="2743200" algn="l"/>
                <a:tab pos="3200400" algn="l"/>
                <a:tab pos="3657600" algn="l"/>
                <a:tab pos="4572000" algn="l"/>
              </a:tabLst>
              <a:defRPr>
                <a:solidFill>
                  <a:schemeClr val="tx1"/>
                </a:solidFill>
                <a:latin typeface="Arial" pitchFamily="34" charset="0"/>
                <a:cs typeface="Arial" pitchFamily="34" charset="0"/>
              </a:defRPr>
            </a:lvl2pPr>
            <a:lvl3pPr>
              <a:tabLst>
                <a:tab pos="381000" algn="l"/>
                <a:tab pos="457200" algn="l"/>
                <a:tab pos="914400" algn="l"/>
                <a:tab pos="1371600" algn="l"/>
                <a:tab pos="1828800" algn="l"/>
                <a:tab pos="2286000" algn="l"/>
                <a:tab pos="2743200" algn="l"/>
                <a:tab pos="3200400" algn="l"/>
                <a:tab pos="3657600" algn="l"/>
                <a:tab pos="4572000" algn="l"/>
              </a:tabLst>
              <a:defRPr>
                <a:solidFill>
                  <a:schemeClr val="tx1"/>
                </a:solidFill>
                <a:latin typeface="Arial" pitchFamily="34" charset="0"/>
                <a:cs typeface="Arial" pitchFamily="34" charset="0"/>
              </a:defRPr>
            </a:lvl3pPr>
            <a:lvl4pPr>
              <a:tabLst>
                <a:tab pos="381000" algn="l"/>
                <a:tab pos="457200" algn="l"/>
                <a:tab pos="914400" algn="l"/>
                <a:tab pos="1371600" algn="l"/>
                <a:tab pos="1828800" algn="l"/>
                <a:tab pos="2286000" algn="l"/>
                <a:tab pos="2743200" algn="l"/>
                <a:tab pos="3200400" algn="l"/>
                <a:tab pos="3657600" algn="l"/>
                <a:tab pos="4572000" algn="l"/>
              </a:tabLst>
              <a:defRPr>
                <a:solidFill>
                  <a:schemeClr val="tx1"/>
                </a:solidFill>
                <a:latin typeface="Arial" pitchFamily="34" charset="0"/>
                <a:cs typeface="Arial" pitchFamily="34" charset="0"/>
              </a:defRPr>
            </a:lvl4pPr>
            <a:lvl5pPr>
              <a:tabLst>
                <a:tab pos="381000" algn="l"/>
                <a:tab pos="457200" algn="l"/>
                <a:tab pos="914400" algn="l"/>
                <a:tab pos="1371600" algn="l"/>
                <a:tab pos="1828800" algn="l"/>
                <a:tab pos="2286000" algn="l"/>
                <a:tab pos="2743200" algn="l"/>
                <a:tab pos="3200400" algn="l"/>
                <a:tab pos="3657600" algn="l"/>
                <a:tab pos="4572000" algn="l"/>
              </a:tabLst>
              <a:defRPr>
                <a:solidFill>
                  <a:schemeClr val="tx1"/>
                </a:solidFill>
                <a:latin typeface="Arial" pitchFamily="34" charset="0"/>
                <a:cs typeface="Arial" pitchFamily="34" charset="0"/>
              </a:defRPr>
            </a:lvl5pPr>
            <a:lvl6pPr fontAlgn="base">
              <a:spcBef>
                <a:spcPct val="0"/>
              </a:spcBef>
              <a:spcAft>
                <a:spcPct val="0"/>
              </a:spcAft>
              <a:tabLst>
                <a:tab pos="381000" algn="l"/>
                <a:tab pos="457200" algn="l"/>
                <a:tab pos="914400" algn="l"/>
                <a:tab pos="1371600" algn="l"/>
                <a:tab pos="1828800" algn="l"/>
                <a:tab pos="2286000" algn="l"/>
                <a:tab pos="2743200" algn="l"/>
                <a:tab pos="3200400" algn="l"/>
                <a:tab pos="3657600" algn="l"/>
                <a:tab pos="4572000" algn="l"/>
              </a:tabLst>
              <a:defRPr>
                <a:solidFill>
                  <a:schemeClr val="tx1"/>
                </a:solidFill>
                <a:latin typeface="Arial" pitchFamily="34" charset="0"/>
                <a:cs typeface="Arial" pitchFamily="34" charset="0"/>
              </a:defRPr>
            </a:lvl6pPr>
            <a:lvl7pPr fontAlgn="base">
              <a:spcBef>
                <a:spcPct val="0"/>
              </a:spcBef>
              <a:spcAft>
                <a:spcPct val="0"/>
              </a:spcAft>
              <a:tabLst>
                <a:tab pos="381000" algn="l"/>
                <a:tab pos="457200" algn="l"/>
                <a:tab pos="914400" algn="l"/>
                <a:tab pos="1371600" algn="l"/>
                <a:tab pos="1828800" algn="l"/>
                <a:tab pos="2286000" algn="l"/>
                <a:tab pos="2743200" algn="l"/>
                <a:tab pos="3200400" algn="l"/>
                <a:tab pos="3657600" algn="l"/>
                <a:tab pos="4572000" algn="l"/>
              </a:tabLst>
              <a:defRPr>
                <a:solidFill>
                  <a:schemeClr val="tx1"/>
                </a:solidFill>
                <a:latin typeface="Arial" pitchFamily="34" charset="0"/>
                <a:cs typeface="Arial" pitchFamily="34" charset="0"/>
              </a:defRPr>
            </a:lvl7pPr>
            <a:lvl8pPr fontAlgn="base">
              <a:spcBef>
                <a:spcPct val="0"/>
              </a:spcBef>
              <a:spcAft>
                <a:spcPct val="0"/>
              </a:spcAft>
              <a:tabLst>
                <a:tab pos="381000" algn="l"/>
                <a:tab pos="457200" algn="l"/>
                <a:tab pos="914400" algn="l"/>
                <a:tab pos="1371600" algn="l"/>
                <a:tab pos="1828800" algn="l"/>
                <a:tab pos="2286000" algn="l"/>
                <a:tab pos="2743200" algn="l"/>
                <a:tab pos="3200400" algn="l"/>
                <a:tab pos="3657600" algn="l"/>
                <a:tab pos="4572000" algn="l"/>
              </a:tabLst>
              <a:defRPr>
                <a:solidFill>
                  <a:schemeClr val="tx1"/>
                </a:solidFill>
                <a:latin typeface="Arial" pitchFamily="34" charset="0"/>
                <a:cs typeface="Arial" pitchFamily="34" charset="0"/>
              </a:defRPr>
            </a:lvl8pPr>
            <a:lvl9pPr fontAlgn="base">
              <a:spcBef>
                <a:spcPct val="0"/>
              </a:spcBef>
              <a:spcAft>
                <a:spcPct val="0"/>
              </a:spcAft>
              <a:tabLst>
                <a:tab pos="381000" algn="l"/>
                <a:tab pos="457200" algn="l"/>
                <a:tab pos="914400" algn="l"/>
                <a:tab pos="1371600" algn="l"/>
                <a:tab pos="1828800" algn="l"/>
                <a:tab pos="2286000" algn="l"/>
                <a:tab pos="2743200" algn="l"/>
                <a:tab pos="3200400" algn="l"/>
                <a:tab pos="3657600" algn="l"/>
                <a:tab pos="45720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81000" algn="l"/>
                <a:tab pos="457200" algn="l"/>
                <a:tab pos="914400" algn="l"/>
                <a:tab pos="1371600" algn="l"/>
                <a:tab pos="1828800" algn="l"/>
                <a:tab pos="2286000" algn="l"/>
                <a:tab pos="2743200" algn="l"/>
                <a:tab pos="3200400" algn="l"/>
                <a:tab pos="3657600" algn="l"/>
                <a:tab pos="4572000" algn="l"/>
              </a:tabLst>
            </a:pPr>
            <a:r>
              <a:rPr kumimoji="0" lang="en-US" alt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 am going to read through a list of activities and ask you whether you feel you will need help after high school, and whether your high school training has provide this help to you. </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81000" algn="l"/>
                <a:tab pos="457200" algn="l"/>
                <a:tab pos="914400" algn="l"/>
                <a:tab pos="1371600" algn="l"/>
                <a:tab pos="1828800" algn="l"/>
                <a:tab pos="2286000" algn="l"/>
                <a:tab pos="2743200" algn="l"/>
                <a:tab pos="3200400" algn="l"/>
                <a:tab pos="3657600" algn="l"/>
                <a:tab pos="4572000" algn="l"/>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73855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750" y="381000"/>
            <a:ext cx="8229601" cy="695852"/>
          </a:xfrm>
        </p:spPr>
        <p:txBody>
          <a:bodyPr>
            <a:normAutofit fontScale="90000"/>
          </a:bodyPr>
          <a:lstStyle/>
          <a:p>
            <a:pPr algn="ctr"/>
            <a:r>
              <a:rPr lang="en-US" dirty="0" smtClean="0">
                <a:solidFill>
                  <a:schemeClr val="accent1">
                    <a:lumMod val="60000"/>
                    <a:lumOff val="40000"/>
                  </a:schemeClr>
                </a:solidFill>
              </a:rPr>
              <a:t>Pre-Notification: </a:t>
            </a:r>
            <a:r>
              <a:rPr lang="en-US" dirty="0" err="1" smtClean="0">
                <a:solidFill>
                  <a:schemeClr val="accent1">
                    <a:lumMod val="60000"/>
                    <a:lumOff val="40000"/>
                  </a:schemeClr>
                </a:solidFill>
              </a:rPr>
              <a:t>PSO</a:t>
            </a:r>
            <a:r>
              <a:rPr lang="en-US" dirty="0" smtClean="0">
                <a:solidFill>
                  <a:schemeClr val="accent1">
                    <a:lumMod val="60000"/>
                    <a:lumOff val="40000"/>
                  </a:schemeClr>
                </a:solidFill>
              </a:rPr>
              <a:t> POST CARD</a:t>
            </a:r>
            <a:endParaRPr lang="en-US" dirty="0">
              <a:solidFill>
                <a:schemeClr val="accent1">
                  <a:lumMod val="60000"/>
                  <a:lumOff val="40000"/>
                </a:schemeClr>
              </a:solidFill>
            </a:endParaRPr>
          </a:p>
        </p:txBody>
      </p:sp>
      <p:sp>
        <p:nvSpPr>
          <p:cNvPr id="3" name="Content Placeholder 2"/>
          <p:cNvSpPr>
            <a:spLocks noGrp="1"/>
          </p:cNvSpPr>
          <p:nvPr>
            <p:ph sz="half" idx="1"/>
          </p:nvPr>
        </p:nvSpPr>
        <p:spPr>
          <a:xfrm>
            <a:off x="457200" y="1600199"/>
            <a:ext cx="8229600" cy="4724401"/>
          </a:xfrm>
        </p:spPr>
        <p:txBody>
          <a:bodyPr/>
          <a:lstStyle/>
          <a:p>
            <a:pPr>
              <a:buNone/>
            </a:pPr>
            <a:r>
              <a:rPr lang="en-US" dirty="0" smtClean="0"/>
              <a:t>Have student address the postcard before they leave school!</a:t>
            </a:r>
            <a:endParaRPr lang="en-US" dirty="0"/>
          </a:p>
        </p:txBody>
      </p:sp>
      <p:sp>
        <p:nvSpPr>
          <p:cNvPr id="31746" name="AutoShape 2" descr="Inline image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47" name="Picture 3"/>
          <p:cNvPicPr>
            <a:picLocks noChangeAspect="1" noChangeArrowheads="1"/>
          </p:cNvPicPr>
          <p:nvPr/>
        </p:nvPicPr>
        <p:blipFill>
          <a:blip r:embed="rId2" cstate="print"/>
          <a:srcRect l="50000" t="51111" r="3333" b="9778"/>
          <a:stretch>
            <a:fillRect/>
          </a:stretch>
        </p:blipFill>
        <p:spPr bwMode="auto">
          <a:xfrm>
            <a:off x="1600200" y="2895600"/>
            <a:ext cx="6400800" cy="3352800"/>
          </a:xfrm>
          <a:prstGeom prst="rect">
            <a:avLst/>
          </a:prstGeom>
          <a:noFill/>
          <a:ln w="9525">
            <a:noFill/>
            <a:miter lim="800000"/>
            <a:headEnd/>
            <a:tailEnd/>
          </a:ln>
        </p:spPr>
      </p:pic>
    </p:spTree>
    <p:extLst>
      <p:ext uri="{BB962C8B-B14F-4D97-AF65-F5344CB8AC3E}">
        <p14:creationId xmlns:p14="http://schemas.microsoft.com/office/powerpoint/2010/main" val="298619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9144000" cy="1447800"/>
          </a:xfrm>
        </p:spPr>
        <p:txBody>
          <a:bodyPr>
            <a:normAutofit fontScale="90000"/>
          </a:bodyPr>
          <a:lstStyle/>
          <a:p>
            <a:r>
              <a:rPr lang="en-US" dirty="0" smtClean="0"/>
              <a:t/>
            </a:r>
            <a:br>
              <a:rPr lang="en-US" dirty="0" smtClean="0"/>
            </a:br>
            <a:r>
              <a:rPr lang="en-US" dirty="0" smtClean="0"/>
              <a:t>Looking </a:t>
            </a:r>
            <a:r>
              <a:rPr lang="en-US" dirty="0"/>
              <a:t>at Results – Who </a:t>
            </a:r>
            <a:r>
              <a:rPr lang="en-US" dirty="0" smtClean="0"/>
              <a:t>should have </a:t>
            </a:r>
            <a:r>
              <a:rPr lang="en-US" dirty="0"/>
              <a:t>access to </a:t>
            </a:r>
            <a:r>
              <a:rPr lang="en-US" dirty="0" smtClean="0"/>
              <a:t>PSO reports</a:t>
            </a:r>
            <a:r>
              <a:rPr lang="en-US" dirty="0"/>
              <a:t>?</a:t>
            </a:r>
            <a:br>
              <a:rPr lang="en-US" dirty="0"/>
            </a:br>
            <a:endParaRPr lang="en-US" dirty="0"/>
          </a:p>
        </p:txBody>
      </p:sp>
      <p:sp>
        <p:nvSpPr>
          <p:cNvPr id="4" name="Content Placeholder 3"/>
          <p:cNvSpPr>
            <a:spLocks noGrp="1"/>
          </p:cNvSpPr>
          <p:nvPr>
            <p:ph sz="half" idx="2"/>
          </p:nvPr>
        </p:nvSpPr>
        <p:spPr>
          <a:xfrm>
            <a:off x="304800" y="1981200"/>
            <a:ext cx="8305800" cy="4572000"/>
          </a:xfrm>
        </p:spPr>
        <p:txBody>
          <a:bodyPr>
            <a:normAutofit/>
          </a:bodyPr>
          <a:lstStyle/>
          <a:p>
            <a:r>
              <a:rPr lang="en-US" b="1" dirty="0" smtClean="0"/>
              <a:t>Administrators</a:t>
            </a:r>
            <a:r>
              <a:rPr lang="en-US" dirty="0" smtClean="0"/>
              <a:t> </a:t>
            </a:r>
          </a:p>
          <a:p>
            <a:pPr lvl="1"/>
            <a:r>
              <a:rPr lang="en-US" dirty="0" smtClean="0"/>
              <a:t>Special Education Director</a:t>
            </a:r>
          </a:p>
          <a:p>
            <a:pPr lvl="1"/>
            <a:r>
              <a:rPr lang="en-US" dirty="0" smtClean="0"/>
              <a:t>Student Services Coordinator</a:t>
            </a:r>
          </a:p>
          <a:p>
            <a:pPr lvl="1"/>
            <a:r>
              <a:rPr lang="en-US" dirty="0" smtClean="0"/>
              <a:t>Building Principals</a:t>
            </a:r>
          </a:p>
          <a:p>
            <a:pPr lvl="1"/>
            <a:r>
              <a:rPr lang="en-US" dirty="0" smtClean="0"/>
              <a:t>Data specialists</a:t>
            </a:r>
          </a:p>
          <a:p>
            <a:r>
              <a:rPr lang="en-US" b="1" dirty="0" smtClean="0"/>
              <a:t>Teachers</a:t>
            </a:r>
          </a:p>
          <a:p>
            <a:pPr lvl="1"/>
            <a:r>
              <a:rPr lang="en-US" dirty="0" smtClean="0"/>
              <a:t>Employment/Learning Specialist</a:t>
            </a:r>
            <a:endParaRPr lang="en-US" dirty="0"/>
          </a:p>
          <a:p>
            <a:pPr lvl="1"/>
            <a:r>
              <a:rPr lang="en-US" dirty="0" smtClean="0"/>
              <a:t>YTP Specialist</a:t>
            </a:r>
            <a:endParaRPr lang="en-US" dirty="0"/>
          </a:p>
          <a:p>
            <a:r>
              <a:rPr lang="en-US" b="1" dirty="0"/>
              <a:t> </a:t>
            </a:r>
            <a:r>
              <a:rPr lang="en-US" b="1" dirty="0" smtClean="0"/>
              <a:t>Other</a:t>
            </a:r>
          </a:p>
          <a:p>
            <a:pPr lvl="1"/>
            <a:r>
              <a:rPr lang="en-US" dirty="0" smtClean="0"/>
              <a:t>Instructional Assistant</a:t>
            </a:r>
          </a:p>
          <a:p>
            <a:pPr lvl="1"/>
            <a:r>
              <a:rPr lang="en-US" dirty="0" smtClean="0"/>
              <a:t>Secretary</a:t>
            </a:r>
          </a:p>
          <a:p>
            <a:pPr lvl="1"/>
            <a:endParaRPr lang="en-US" dirty="0" smtClean="0"/>
          </a:p>
          <a:p>
            <a:pPr lvl="1"/>
            <a:endParaRPr lang="en-US" dirty="0"/>
          </a:p>
        </p:txBody>
      </p:sp>
      <p:sp>
        <p:nvSpPr>
          <p:cNvPr id="9" name="Content Placeholder 8"/>
          <p:cNvSpPr>
            <a:spLocks noGrp="1"/>
          </p:cNvSpPr>
          <p:nvPr>
            <p:ph sz="quarter" idx="4"/>
          </p:nvPr>
        </p:nvSpPr>
        <p:spPr>
          <a:xfrm>
            <a:off x="7848600" y="5791200"/>
            <a:ext cx="838200" cy="609600"/>
          </a:xfrm>
        </p:spPr>
        <p:txBody>
          <a:bodyPr/>
          <a:lstStyle/>
          <a:p>
            <a:endParaRPr lang="en-US" dirty="0"/>
          </a:p>
        </p:txBody>
      </p:sp>
      <p:sp>
        <p:nvSpPr>
          <p:cNvPr id="7" name="Slide Number Placeholder 6"/>
          <p:cNvSpPr>
            <a:spLocks noGrp="1"/>
          </p:cNvSpPr>
          <p:nvPr>
            <p:ph type="sldNum" sz="quarter" idx="12"/>
          </p:nvPr>
        </p:nvSpPr>
        <p:spPr/>
        <p:txBody>
          <a:bodyPr/>
          <a:lstStyle/>
          <a:p>
            <a:pPr>
              <a:defRPr/>
            </a:pPr>
            <a:fld id="{3BDD6244-A37B-4E80-BEB4-8D0226CB73E5}" type="slidenum">
              <a:rPr lang="en-US" smtClean="0"/>
              <a:pPr>
                <a:defRPr/>
              </a:pPr>
              <a:t>16</a:t>
            </a:fld>
            <a:endParaRPr lang="en-US"/>
          </a:p>
        </p:txBody>
      </p:sp>
    </p:spTree>
    <p:extLst>
      <p:ext uri="{BB962C8B-B14F-4D97-AF65-F5344CB8AC3E}">
        <p14:creationId xmlns:p14="http://schemas.microsoft.com/office/powerpoint/2010/main" val="2080636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Looking </a:t>
            </a:r>
            <a:r>
              <a:rPr lang="en-US" dirty="0"/>
              <a:t>at Results – </a:t>
            </a:r>
            <a:r>
              <a:rPr lang="en-US" dirty="0" smtClean="0"/>
              <a:t>What Should You Look For?</a:t>
            </a:r>
            <a:endParaRPr lang="en-US" dirty="0"/>
          </a:p>
        </p:txBody>
      </p:sp>
      <p:sp>
        <p:nvSpPr>
          <p:cNvPr id="4" name="Content Placeholder 3"/>
          <p:cNvSpPr>
            <a:spLocks noGrp="1"/>
          </p:cNvSpPr>
          <p:nvPr>
            <p:ph sz="half" idx="2"/>
          </p:nvPr>
        </p:nvSpPr>
        <p:spPr>
          <a:xfrm>
            <a:off x="304800" y="2286000"/>
            <a:ext cx="8458200" cy="3505200"/>
          </a:xfrm>
        </p:spPr>
        <p:txBody>
          <a:bodyPr>
            <a:normAutofit fontScale="92500" lnSpcReduction="20000"/>
          </a:bodyPr>
          <a:lstStyle/>
          <a:p>
            <a:pPr marL="438912" lvl="1" indent="-320040">
              <a:spcBef>
                <a:spcPts val="0"/>
              </a:spcBef>
              <a:buClr>
                <a:schemeClr val="accent1"/>
              </a:buClr>
              <a:buSzPct val="80000"/>
              <a:buFont typeface="Wingdings 2"/>
              <a:buChar char=""/>
            </a:pPr>
            <a:r>
              <a:rPr lang="en-US" sz="3000" b="1" dirty="0" smtClean="0"/>
              <a:t>Teachers/YTP Specialists</a:t>
            </a:r>
            <a:endParaRPr lang="en-US" sz="3000" b="1" dirty="0"/>
          </a:p>
          <a:p>
            <a:pPr lvl="1"/>
            <a:r>
              <a:rPr lang="en-US" sz="3000" dirty="0" smtClean="0"/>
              <a:t>What’s working and what’s not with </a:t>
            </a:r>
            <a:r>
              <a:rPr lang="en-US" sz="3000" dirty="0" smtClean="0"/>
              <a:t>students?</a:t>
            </a:r>
            <a:endParaRPr lang="en-US" sz="3000" dirty="0" smtClean="0"/>
          </a:p>
          <a:p>
            <a:pPr lvl="1"/>
            <a:r>
              <a:rPr lang="en-US" sz="3000" dirty="0" smtClean="0"/>
              <a:t>Are things getting better?</a:t>
            </a:r>
          </a:p>
          <a:p>
            <a:pPr lvl="1"/>
            <a:r>
              <a:rPr lang="en-US" sz="3000" dirty="0" smtClean="0"/>
              <a:t>Where are the gaps in what kids need to transition well?</a:t>
            </a:r>
          </a:p>
          <a:p>
            <a:pPr lvl="1"/>
            <a:r>
              <a:rPr lang="en-US" sz="3000" dirty="0" smtClean="0"/>
              <a:t>What does the district do to involve students in PSO?</a:t>
            </a:r>
          </a:p>
          <a:p>
            <a:pPr lvl="1"/>
            <a:r>
              <a:rPr lang="en-US" sz="3000" dirty="0" smtClean="0"/>
              <a:t>Drill down into the results?</a:t>
            </a:r>
          </a:p>
          <a:p>
            <a:pPr lvl="1"/>
            <a:endParaRPr lang="en-US" dirty="0" smtClean="0"/>
          </a:p>
          <a:p>
            <a:pPr lvl="1"/>
            <a:endParaRPr lang="en-US" dirty="0"/>
          </a:p>
        </p:txBody>
      </p:sp>
      <p:sp>
        <p:nvSpPr>
          <p:cNvPr id="9" name="Content Placeholder 8"/>
          <p:cNvSpPr>
            <a:spLocks noGrp="1"/>
          </p:cNvSpPr>
          <p:nvPr>
            <p:ph sz="quarter" idx="4"/>
          </p:nvPr>
        </p:nvSpPr>
        <p:spPr>
          <a:xfrm>
            <a:off x="7848600" y="5791200"/>
            <a:ext cx="838200" cy="609600"/>
          </a:xfrm>
        </p:spPr>
        <p:txBody>
          <a:bodyPr/>
          <a:lstStyle/>
          <a:p>
            <a:endParaRPr lang="en-US" dirty="0"/>
          </a:p>
        </p:txBody>
      </p:sp>
      <p:sp>
        <p:nvSpPr>
          <p:cNvPr id="7" name="Slide Number Placeholder 6"/>
          <p:cNvSpPr>
            <a:spLocks noGrp="1"/>
          </p:cNvSpPr>
          <p:nvPr>
            <p:ph type="sldNum" sz="quarter" idx="12"/>
          </p:nvPr>
        </p:nvSpPr>
        <p:spPr/>
        <p:txBody>
          <a:bodyPr/>
          <a:lstStyle/>
          <a:p>
            <a:pPr>
              <a:defRPr/>
            </a:pPr>
            <a:fld id="{3BDD6244-A37B-4E80-BEB4-8D0226CB73E5}" type="slidenum">
              <a:rPr lang="en-US" smtClean="0"/>
              <a:pPr>
                <a:defRPr/>
              </a:pPr>
              <a:t>17</a:t>
            </a:fld>
            <a:endParaRPr lang="en-US"/>
          </a:p>
        </p:txBody>
      </p:sp>
    </p:spTree>
    <p:extLst>
      <p:ext uri="{BB962C8B-B14F-4D97-AF65-F5344CB8AC3E}">
        <p14:creationId xmlns:p14="http://schemas.microsoft.com/office/powerpoint/2010/main" val="3806513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322578-D0CF-4907-91D5-57403671DB4B}" type="slidenum">
              <a:rPr lang="en-US" smtClean="0"/>
              <a:pPr/>
              <a:t>18</a:t>
            </a:fld>
            <a:endParaRPr lang="en-US" dirty="0"/>
          </a:p>
        </p:txBody>
      </p:sp>
      <p:sp>
        <p:nvSpPr>
          <p:cNvPr id="3" name="Content Placeholder 2"/>
          <p:cNvSpPr>
            <a:spLocks noGrp="1"/>
          </p:cNvSpPr>
          <p:nvPr>
            <p:ph idx="4294967295"/>
          </p:nvPr>
        </p:nvSpPr>
        <p:spPr>
          <a:xfrm>
            <a:off x="0" y="609600"/>
            <a:ext cx="6959600" cy="5467350"/>
          </a:xfrm>
        </p:spPr>
        <p:txBody>
          <a:bodyPr>
            <a:normAutofit/>
          </a:bodyPr>
          <a:lstStyle/>
          <a:p>
            <a:pPr algn="ctr">
              <a:buNone/>
            </a:pPr>
            <a:r>
              <a:rPr lang="en-US" sz="5400" dirty="0" smtClean="0">
                <a:ea typeface="ＭＳ Ｐゴシック" pitchFamily="-64" charset="-128"/>
              </a:rPr>
              <a:t>	How do we know the special education services you provide contribute to achieving the purpose of IDEA?</a:t>
            </a:r>
          </a:p>
        </p:txBody>
      </p:sp>
    </p:spTree>
    <p:extLst>
      <p:ext uri="{BB962C8B-B14F-4D97-AF65-F5344CB8AC3E}">
        <p14:creationId xmlns:p14="http://schemas.microsoft.com/office/powerpoint/2010/main" val="104917415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Oregon Data Reports </a:t>
            </a:r>
            <a:endParaRPr lang="en-US" dirty="0"/>
          </a:p>
        </p:txBody>
      </p:sp>
      <p:sp>
        <p:nvSpPr>
          <p:cNvPr id="7" name="Slide Number Placeholder 6"/>
          <p:cNvSpPr>
            <a:spLocks noGrp="1"/>
          </p:cNvSpPr>
          <p:nvPr>
            <p:ph type="sldNum" sz="quarter" idx="12"/>
          </p:nvPr>
        </p:nvSpPr>
        <p:spPr/>
        <p:txBody>
          <a:bodyPr/>
          <a:lstStyle/>
          <a:p>
            <a:pPr>
              <a:defRPr/>
            </a:pPr>
            <a:fld id="{3BDD6244-A37B-4E80-BEB4-8D0226CB73E5}" type="slidenum">
              <a:rPr lang="en-US" smtClean="0"/>
              <a:pPr>
                <a:defRPr/>
              </a:pPr>
              <a:t>19</a:t>
            </a:fld>
            <a:endParaRPr lang="en-US"/>
          </a:p>
        </p:txBody>
      </p:sp>
      <p:sp>
        <p:nvSpPr>
          <p:cNvPr id="10" name="TextBox 9"/>
          <p:cNvSpPr txBox="1"/>
          <p:nvPr/>
        </p:nvSpPr>
        <p:spPr>
          <a:xfrm>
            <a:off x="161925" y="2971800"/>
            <a:ext cx="5029200" cy="358624"/>
          </a:xfrm>
          <a:prstGeom prst="rect">
            <a:avLst/>
          </a:prstGeom>
          <a:solidFill>
            <a:schemeClr val="bg1"/>
          </a:solidFill>
        </p:spPr>
        <p:txBody>
          <a:bodyPr wrap="square" rtlCol="0">
            <a:spAutoFit/>
          </a:bodyPr>
          <a:lstStyle/>
          <a:p>
            <a:pPr algn="ctr">
              <a:lnSpc>
                <a:spcPct val="150000"/>
              </a:lnSpc>
            </a:pPr>
            <a:endParaRPr lang="en-US" sz="2000" dirty="0">
              <a:solidFill>
                <a:schemeClr val="tx1"/>
              </a:solidFill>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6876448" cy="462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0" y="1525250"/>
            <a:ext cx="7762874" cy="666849"/>
          </a:xfrm>
          <a:prstGeom prst="rect">
            <a:avLst/>
          </a:prstGeom>
        </p:spPr>
        <p:txBody>
          <a:bodyPr wrap="square">
            <a:spAutoFit/>
          </a:bodyPr>
          <a:lstStyle/>
          <a:p>
            <a:r>
              <a:rPr lang="en-US" sz="2800" dirty="0">
                <a:hlinkClick r:id="rId4"/>
              </a:rPr>
              <a:t>https://</a:t>
            </a:r>
            <a:r>
              <a:rPr lang="en-US" sz="2800" dirty="0" smtClean="0">
                <a:hlinkClick r:id="rId4"/>
              </a:rPr>
              <a:t>district.ode.state.or.us/apps/SpedPSO2/Default.aspx</a:t>
            </a:r>
            <a:endParaRPr lang="en-US" sz="2800" dirty="0" smtClean="0"/>
          </a:p>
          <a:p>
            <a:endParaRPr lang="en-US" sz="2800" dirty="0"/>
          </a:p>
        </p:txBody>
      </p:sp>
    </p:spTree>
    <p:extLst>
      <p:ext uri="{BB962C8B-B14F-4D97-AF65-F5344CB8AC3E}">
        <p14:creationId xmlns:p14="http://schemas.microsoft.com/office/powerpoint/2010/main" val="1028724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8044204-AB0D-4E15-9C4E-690AEAE34529}" type="slidenum">
              <a:rPr lang="en-US" smtClean="0"/>
              <a:pPr>
                <a:defRPr/>
              </a:pPr>
              <a:t>2</a:t>
            </a:fld>
            <a:endParaRPr lang="en-US" dirty="0"/>
          </a:p>
        </p:txBody>
      </p:sp>
      <p:sp>
        <p:nvSpPr>
          <p:cNvPr id="2" name="Title 1"/>
          <p:cNvSpPr>
            <a:spLocks noGrp="1"/>
          </p:cNvSpPr>
          <p:nvPr>
            <p:ph type="title" idx="4294967295"/>
          </p:nvPr>
        </p:nvSpPr>
        <p:spPr>
          <a:xfrm>
            <a:off x="1101725" y="304800"/>
            <a:ext cx="8042275" cy="922338"/>
          </a:xfrm>
        </p:spPr>
        <p:txBody>
          <a:bodyPr/>
          <a:lstStyle/>
          <a:p>
            <a:r>
              <a:rPr lang="en-US" b="1" dirty="0" smtClean="0">
                <a:solidFill>
                  <a:srgbClr val="000000"/>
                </a:solidFill>
              </a:rPr>
              <a:t>Purpose of IDEA</a:t>
            </a:r>
            <a:endParaRPr lang="en-US" b="1" dirty="0">
              <a:solidFill>
                <a:srgbClr val="000000"/>
              </a:solidFill>
            </a:endParaRPr>
          </a:p>
        </p:txBody>
      </p:sp>
      <p:sp>
        <p:nvSpPr>
          <p:cNvPr id="3" name="Content Placeholder 2"/>
          <p:cNvSpPr>
            <a:spLocks noGrp="1"/>
          </p:cNvSpPr>
          <p:nvPr>
            <p:ph idx="4294967295"/>
          </p:nvPr>
        </p:nvSpPr>
        <p:spPr>
          <a:xfrm>
            <a:off x="609600" y="1219200"/>
            <a:ext cx="7700962" cy="4710113"/>
          </a:xfrm>
        </p:spPr>
        <p:txBody>
          <a:bodyPr>
            <a:normAutofit/>
          </a:bodyPr>
          <a:lstStyle/>
          <a:p>
            <a:pPr marL="0" indent="0" algn="ctr" fontAlgn="auto">
              <a:lnSpc>
                <a:spcPct val="150000"/>
              </a:lnSpc>
              <a:spcBef>
                <a:spcPts val="0"/>
              </a:spcBef>
              <a:spcAft>
                <a:spcPts val="0"/>
              </a:spcAft>
              <a:buFontTx/>
              <a:buNone/>
              <a:defRPr/>
            </a:pPr>
            <a:r>
              <a:rPr lang="en-US" sz="2800" dirty="0" smtClean="0">
                <a:solidFill>
                  <a:srgbClr val="000000"/>
                </a:solidFill>
              </a:rPr>
              <a:t>To ensure that all children with</a:t>
            </a:r>
          </a:p>
          <a:p>
            <a:pPr marL="0" indent="0" algn="ctr" fontAlgn="auto">
              <a:lnSpc>
                <a:spcPct val="150000"/>
              </a:lnSpc>
              <a:spcBef>
                <a:spcPts val="0"/>
              </a:spcBef>
              <a:spcAft>
                <a:spcPts val="0"/>
              </a:spcAft>
              <a:buFontTx/>
              <a:buNone/>
              <a:defRPr/>
            </a:pPr>
            <a:r>
              <a:rPr lang="en-US" sz="2800" dirty="0" smtClean="0">
                <a:solidFill>
                  <a:srgbClr val="000000"/>
                </a:solidFill>
              </a:rPr>
              <a:t>disabilities have available to them a free and appropriate public education that emphasizes special education and related services designed to meet their unique needs and </a:t>
            </a:r>
            <a:r>
              <a:rPr lang="en-US" sz="2800" i="1" dirty="0" smtClean="0">
                <a:solidFill>
                  <a:srgbClr val="20BEE4"/>
                </a:solidFill>
                <a:effectLst>
                  <a:outerShdw blurRad="38100" dist="38100" dir="2700000" algn="tl">
                    <a:srgbClr val="000000">
                      <a:alpha val="43137"/>
                    </a:srgbClr>
                  </a:outerShdw>
                </a:effectLst>
              </a:rPr>
              <a:t>prepare them for further education</a:t>
            </a:r>
            <a:r>
              <a:rPr lang="en-US" sz="2800" i="1" dirty="0" smtClean="0">
                <a:solidFill>
                  <a:srgbClr val="000000"/>
                </a:solidFill>
                <a:effectLst>
                  <a:outerShdw blurRad="38100" dist="38100" dir="2700000" algn="tl">
                    <a:srgbClr val="000000">
                      <a:alpha val="43137"/>
                    </a:srgbClr>
                  </a:outerShdw>
                </a:effectLst>
              </a:rPr>
              <a:t>, </a:t>
            </a:r>
            <a:r>
              <a:rPr lang="en-US" sz="2800" i="1" dirty="0" smtClean="0">
                <a:solidFill>
                  <a:srgbClr val="20BEE4"/>
                </a:solidFill>
                <a:effectLst>
                  <a:outerShdw blurRad="38100" dist="38100" dir="2700000" algn="tl">
                    <a:srgbClr val="000000">
                      <a:alpha val="43137"/>
                    </a:srgbClr>
                  </a:outerShdw>
                </a:effectLst>
              </a:rPr>
              <a:t>employment</a:t>
            </a:r>
            <a:r>
              <a:rPr lang="en-US" sz="2800" i="1" dirty="0" smtClean="0">
                <a:solidFill>
                  <a:srgbClr val="000000"/>
                </a:solidFill>
              </a:rPr>
              <a:t>, </a:t>
            </a:r>
            <a:r>
              <a:rPr lang="en-US" sz="2800" dirty="0" smtClean="0">
                <a:solidFill>
                  <a:srgbClr val="000000"/>
                </a:solidFill>
              </a:rPr>
              <a:t>and independent living.</a:t>
            </a:r>
          </a:p>
          <a:p>
            <a:endParaRPr lang="en-US" sz="2800" dirty="0"/>
          </a:p>
        </p:txBody>
      </p:sp>
      <p:sp>
        <p:nvSpPr>
          <p:cNvPr id="5" name="Rectangle 5"/>
          <p:cNvSpPr>
            <a:spLocks noChangeArrowheads="1"/>
          </p:cNvSpPr>
          <p:nvPr/>
        </p:nvSpPr>
        <p:spPr bwMode="auto">
          <a:xfrm>
            <a:off x="381000" y="6490941"/>
            <a:ext cx="2833211" cy="338554"/>
          </a:xfrm>
          <a:prstGeom prst="rect">
            <a:avLst/>
          </a:prstGeom>
          <a:noFill/>
          <a:ln w="9525">
            <a:noFill/>
            <a:miter lim="800000"/>
            <a:headEnd/>
            <a:tailEnd/>
          </a:ln>
          <a:effectLst/>
        </p:spPr>
        <p:txBody>
          <a:bodyPr wrap="none">
            <a:spAutoFit/>
          </a:bodyPr>
          <a:lstStyle/>
          <a:p>
            <a:r>
              <a:rPr lang="en-US" sz="1600" b="1" dirty="0">
                <a:solidFill>
                  <a:srgbClr val="FFFFFF"/>
                </a:solidFill>
                <a:latin typeface="+mn-lt"/>
              </a:rPr>
              <a:t>IDEA Regulations </a:t>
            </a:r>
            <a:r>
              <a:rPr lang="en-US" sz="1600" b="1" dirty="0">
                <a:solidFill>
                  <a:srgbClr val="FFFFFF"/>
                </a:solidFill>
                <a:latin typeface="+mn-lt"/>
                <a:cs typeface="Times New Roman" pitchFamily="18" charset="0"/>
              </a:rPr>
              <a:t>§</a:t>
            </a:r>
            <a:r>
              <a:rPr lang="en-US" sz="1600" b="1" dirty="0">
                <a:solidFill>
                  <a:srgbClr val="FFFFFF"/>
                </a:solidFill>
                <a:latin typeface="+mn-lt"/>
              </a:rPr>
              <a:t>300.1(a)</a:t>
            </a:r>
            <a:endParaRPr lang="en-US" sz="2000" b="1" dirty="0">
              <a:solidFill>
                <a:srgbClr val="FFFFFF"/>
              </a:solidFill>
              <a:latin typeface="+mn-lt"/>
            </a:endParaRPr>
          </a:p>
        </p:txBody>
      </p:sp>
    </p:spTree>
    <p:extLst>
      <p:ext uri="{BB962C8B-B14F-4D97-AF65-F5344CB8AC3E}">
        <p14:creationId xmlns:p14="http://schemas.microsoft.com/office/powerpoint/2010/main" val="122270451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Oregon Data Reports </a:t>
            </a:r>
            <a:endParaRPr lang="en-US" dirty="0"/>
          </a:p>
        </p:txBody>
      </p:sp>
      <p:sp>
        <p:nvSpPr>
          <p:cNvPr id="9" name="Content Placeholder 8"/>
          <p:cNvSpPr>
            <a:spLocks noGrp="1"/>
          </p:cNvSpPr>
          <p:nvPr>
            <p:ph idx="1"/>
          </p:nvPr>
        </p:nvSpPr>
        <p:spPr>
          <a:xfrm>
            <a:off x="457200" y="1752600"/>
            <a:ext cx="8229600" cy="4625609"/>
          </a:xfrm>
        </p:spPr>
        <p:txBody>
          <a:bodyPr>
            <a:normAutofit/>
          </a:bodyPr>
          <a:lstStyle/>
          <a:p>
            <a:r>
              <a:rPr lang="en-US" sz="3200" dirty="0" smtClean="0"/>
              <a:t>2014 follow up interview data </a:t>
            </a:r>
            <a:endParaRPr lang="en-US" sz="3200" dirty="0"/>
          </a:p>
        </p:txBody>
      </p:sp>
      <p:sp>
        <p:nvSpPr>
          <p:cNvPr id="7" name="Slide Number Placeholder 6"/>
          <p:cNvSpPr>
            <a:spLocks noGrp="1"/>
          </p:cNvSpPr>
          <p:nvPr>
            <p:ph type="sldNum" sz="quarter" idx="12"/>
          </p:nvPr>
        </p:nvSpPr>
        <p:spPr/>
        <p:txBody>
          <a:bodyPr/>
          <a:lstStyle/>
          <a:p>
            <a:pPr>
              <a:defRPr/>
            </a:pPr>
            <a:fld id="{3BDD6244-A37B-4E80-BEB4-8D0226CB73E5}" type="slidenum">
              <a:rPr lang="en-US" smtClean="0"/>
              <a:pPr>
                <a:defRPr/>
              </a:pPr>
              <a:t>20</a:t>
            </a:fld>
            <a:endParaRPr lang="en-US"/>
          </a:p>
        </p:txBody>
      </p:sp>
      <p:pic>
        <p:nvPicPr>
          <p:cNvPr id="1027" name="Picture 3"/>
          <p:cNvPicPr>
            <a:picLocks noChangeAspect="1" noChangeArrowheads="1"/>
          </p:cNvPicPr>
          <p:nvPr/>
        </p:nvPicPr>
        <p:blipFill>
          <a:blip r:embed="rId3" cstate="print"/>
          <a:srcRect/>
          <a:stretch>
            <a:fillRect/>
          </a:stretch>
        </p:blipFill>
        <p:spPr bwMode="auto">
          <a:xfrm>
            <a:off x="152400" y="2590800"/>
            <a:ext cx="8229600" cy="3581400"/>
          </a:xfrm>
          <a:prstGeom prst="rect">
            <a:avLst/>
          </a:prstGeom>
          <a:noFill/>
          <a:ln w="9525">
            <a:noFill/>
            <a:miter lim="800000"/>
            <a:headEnd/>
            <a:tailEnd/>
          </a:ln>
        </p:spPr>
      </p:pic>
      <p:sp>
        <p:nvSpPr>
          <p:cNvPr id="10" name="TextBox 9"/>
          <p:cNvSpPr txBox="1"/>
          <p:nvPr/>
        </p:nvSpPr>
        <p:spPr>
          <a:xfrm>
            <a:off x="161925" y="2971800"/>
            <a:ext cx="5029200" cy="400110"/>
          </a:xfrm>
          <a:prstGeom prst="rect">
            <a:avLst/>
          </a:prstGeom>
          <a:solidFill>
            <a:schemeClr val="bg1"/>
          </a:solidFill>
        </p:spPr>
        <p:txBody>
          <a:bodyPr wrap="square" rtlCol="0">
            <a:spAutoFit/>
          </a:bodyPr>
          <a:lstStyle/>
          <a:p>
            <a:pPr algn="ctr">
              <a:lnSpc>
                <a:spcPct val="150000"/>
              </a:lnSpc>
            </a:pPr>
            <a:r>
              <a:rPr lang="en-US" sz="2000" dirty="0" smtClean="0">
                <a:solidFill>
                  <a:schemeClr val="tx1"/>
                </a:solidFill>
              </a:rPr>
              <a:t>Sample District</a:t>
            </a:r>
            <a:endParaRPr lang="en-US" sz="2000" dirty="0">
              <a:solidFill>
                <a:schemeClr val="tx1"/>
              </a:solidFill>
            </a:endParaRPr>
          </a:p>
        </p:txBody>
      </p:sp>
    </p:spTree>
    <p:extLst>
      <p:ext uri="{BB962C8B-B14F-4D97-AF65-F5344CB8AC3E}">
        <p14:creationId xmlns:p14="http://schemas.microsoft.com/office/powerpoint/2010/main" val="600543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Oregon Data - Engagement </a:t>
            </a:r>
            <a:endParaRPr lang="en-US" dirty="0"/>
          </a:p>
        </p:txBody>
      </p:sp>
      <p:pic>
        <p:nvPicPr>
          <p:cNvPr id="2050" name="Picture 2"/>
          <p:cNvPicPr>
            <a:picLocks noGrp="1" noChangeAspect="1" noChangeArrowheads="1"/>
          </p:cNvPicPr>
          <p:nvPr>
            <p:ph idx="1"/>
          </p:nvPr>
        </p:nvPicPr>
        <p:blipFill>
          <a:blip r:embed="rId2" cstate="print"/>
          <a:stretch>
            <a:fillRect/>
          </a:stretch>
        </p:blipFill>
        <p:spPr bwMode="auto">
          <a:xfrm>
            <a:off x="524136" y="1600200"/>
            <a:ext cx="7486127" cy="48006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3BDD6244-A37B-4E80-BEB4-8D0226CB73E5}" type="slidenum">
              <a:rPr lang="en-US" smtClean="0"/>
              <a:pPr>
                <a:defRPr/>
              </a:pPr>
              <a:t>21</a:t>
            </a:fld>
            <a:endParaRPr lang="en-US"/>
          </a:p>
        </p:txBody>
      </p:sp>
      <p:sp>
        <p:nvSpPr>
          <p:cNvPr id="6" name="TextBox 5"/>
          <p:cNvSpPr txBox="1"/>
          <p:nvPr/>
        </p:nvSpPr>
        <p:spPr>
          <a:xfrm>
            <a:off x="1219200" y="4800600"/>
            <a:ext cx="1447800" cy="276999"/>
          </a:xfrm>
          <a:prstGeom prst="rect">
            <a:avLst/>
          </a:prstGeom>
          <a:noFill/>
        </p:spPr>
        <p:txBody>
          <a:bodyPr wrap="square" rtlCol="0">
            <a:spAutoFit/>
          </a:bodyPr>
          <a:lstStyle/>
          <a:p>
            <a:r>
              <a:rPr lang="en-US" sz="1800" dirty="0" smtClean="0">
                <a:solidFill>
                  <a:schemeClr val="tx1"/>
                </a:solidFill>
              </a:rPr>
              <a:t>Sample District</a:t>
            </a:r>
            <a:endParaRPr lang="en-US" sz="18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Oregon Data – Representative?</a:t>
            </a:r>
            <a:endParaRPr lang="en-US" dirty="0"/>
          </a:p>
        </p:txBody>
      </p:sp>
      <p:pic>
        <p:nvPicPr>
          <p:cNvPr id="3074" name="Picture 2"/>
          <p:cNvPicPr>
            <a:picLocks noGrp="1" noChangeAspect="1" noChangeArrowheads="1"/>
          </p:cNvPicPr>
          <p:nvPr>
            <p:ph idx="1"/>
          </p:nvPr>
        </p:nvPicPr>
        <p:blipFill>
          <a:blip r:embed="rId2" cstate="print"/>
          <a:stretch>
            <a:fillRect/>
          </a:stretch>
        </p:blipFill>
        <p:spPr bwMode="auto">
          <a:xfrm>
            <a:off x="558433" y="1600200"/>
            <a:ext cx="7417533" cy="48006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3BDD6244-A37B-4E80-BEB4-8D0226CB73E5}" type="slidenum">
              <a:rPr lang="en-US" smtClean="0"/>
              <a:pPr>
                <a:defRPr/>
              </a:pPr>
              <a:t>22</a:t>
            </a:fld>
            <a:endParaRPr lang="en-US"/>
          </a:p>
        </p:txBody>
      </p:sp>
      <p:sp>
        <p:nvSpPr>
          <p:cNvPr id="8" name="TextBox 7"/>
          <p:cNvSpPr txBox="1"/>
          <p:nvPr/>
        </p:nvSpPr>
        <p:spPr>
          <a:xfrm>
            <a:off x="1219200" y="4800600"/>
            <a:ext cx="1981200" cy="297517"/>
          </a:xfrm>
          <a:prstGeom prst="rect">
            <a:avLst/>
          </a:prstGeom>
          <a:noFill/>
        </p:spPr>
        <p:txBody>
          <a:bodyPr wrap="square" rtlCol="0">
            <a:spAutoFit/>
          </a:bodyPr>
          <a:lstStyle/>
          <a:p>
            <a:r>
              <a:rPr lang="en-US" sz="2000" dirty="0" smtClean="0">
                <a:solidFill>
                  <a:schemeClr val="tx1"/>
                </a:solidFill>
              </a:rPr>
              <a:t>Sample District</a:t>
            </a:r>
            <a:endParaRPr lang="en-US" sz="2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7B215B6-A1FA-4AF9-9A58-E279E65FE155}" type="slidenum">
              <a:rPr lang="en-US" smtClean="0"/>
              <a:pPr>
                <a:defRPr/>
              </a:pPr>
              <a:t>23</a:t>
            </a:fld>
            <a:endParaRPr lang="en-US"/>
          </a:p>
        </p:txBody>
      </p:sp>
      <p:grpSp>
        <p:nvGrpSpPr>
          <p:cNvPr id="3" name="Group 20"/>
          <p:cNvGrpSpPr/>
          <p:nvPr/>
        </p:nvGrpSpPr>
        <p:grpSpPr>
          <a:xfrm>
            <a:off x="0" y="0"/>
            <a:ext cx="8001000" cy="6858000"/>
            <a:chOff x="0" y="174812"/>
            <a:chExt cx="6931958" cy="6683188"/>
          </a:xfrm>
        </p:grpSpPr>
        <p:graphicFrame>
          <p:nvGraphicFramePr>
            <p:cNvPr id="4" name="Diagram 3"/>
            <p:cNvGraphicFramePr/>
            <p:nvPr/>
          </p:nvGraphicFramePr>
          <p:xfrm>
            <a:off x="0" y="174812"/>
            <a:ext cx="6931958" cy="6683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p:cNvSpPr/>
            <p:nvPr/>
          </p:nvSpPr>
          <p:spPr bwMode="auto">
            <a:xfrm>
              <a:off x="2508709" y="2569030"/>
              <a:ext cx="1816359" cy="2061240"/>
            </a:xfrm>
            <a:prstGeom prst="ellipse">
              <a:avLst/>
            </a:prstGeom>
            <a:solidFill>
              <a:srgbClr val="FFFF00"/>
            </a:solidFill>
            <a:ln w="9525" cap="flat" cmpd="sng" algn="ctr">
              <a:solidFill>
                <a:srgbClr val="FFFF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eaLnBrk="0" hangingPunct="0"/>
              <a:endParaRPr lang="en-US" sz="1900" dirty="0">
                <a:solidFill>
                  <a:prstClr val="black"/>
                </a:solidFill>
                <a:effectLst>
                  <a:outerShdw blurRad="38100" dist="38100" dir="2700000" algn="tl">
                    <a:srgbClr val="000000">
                      <a:alpha val="43137"/>
                    </a:srgbClr>
                  </a:outerShdw>
                </a:effectLst>
              </a:endParaRPr>
            </a:p>
            <a:p>
              <a:pPr algn="ctr" eaLnBrk="0" hangingPunct="0"/>
              <a:r>
                <a:rPr lang="en-US" sz="2400" b="1" dirty="0">
                  <a:solidFill>
                    <a:prstClr val="black"/>
                  </a:solidFill>
                  <a:latin typeface="Arial" pitchFamily="34" charset="0"/>
                  <a:cs typeface="Arial" pitchFamily="34" charset="0"/>
                </a:rPr>
                <a:t>Continuous Improvement Planning</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CFB9A0-043A-481E-8028-DCCF513804AE}" type="slidenum">
              <a:rPr lang="en-US" smtClean="0">
                <a:solidFill>
                  <a:prstClr val="black">
                    <a:tint val="75000"/>
                  </a:prstClr>
                </a:solidFill>
              </a:rPr>
              <a:pPr/>
              <a:t>24</a:t>
            </a:fld>
            <a:endParaRPr lang="en-US">
              <a:solidFill>
                <a:prstClr val="black">
                  <a:tint val="75000"/>
                </a:prstClr>
              </a:solidFill>
            </a:endParaRP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175917007"/>
              </p:ext>
            </p:extLst>
          </p:nvPr>
        </p:nvGraphicFramePr>
        <p:xfrm>
          <a:off x="76200" y="76201"/>
          <a:ext cx="81534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609600" y="6024748"/>
            <a:ext cx="7686123" cy="369332"/>
          </a:xfrm>
          <a:prstGeom prst="rect">
            <a:avLst/>
          </a:prstGeom>
          <a:noFill/>
        </p:spPr>
        <p:txBody>
          <a:bodyPr wrap="square" lIns="91440" tIns="45720" rIns="91440" bIns="45720">
            <a:spAutoFit/>
          </a:bodyPr>
          <a:lstStyle/>
          <a:p>
            <a:pPr algn="ctr"/>
            <a:r>
              <a:rPr lang="en-US"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What three categories serve the highest percent of youth?  </a:t>
            </a:r>
            <a:endParaRPr lang="en-US"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CFB9A0-043A-481E-8028-DCCF513804AE}" type="slidenum">
              <a:rPr lang="en-US" smtClean="0">
                <a:solidFill>
                  <a:prstClr val="black">
                    <a:tint val="75000"/>
                  </a:prstClr>
                </a:solidFill>
              </a:rPr>
              <a:pPr/>
              <a:t>25</a:t>
            </a:fld>
            <a:endParaRPr lang="en-US">
              <a:solidFill>
                <a:prstClr val="black">
                  <a:tint val="75000"/>
                </a:prstClr>
              </a:solidFill>
            </a:endParaRP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51448070"/>
              </p:ext>
            </p:extLst>
          </p:nvPr>
        </p:nvGraphicFramePr>
        <p:xfrm>
          <a:off x="0" y="15949"/>
          <a:ext cx="9144000"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746051" y="5987534"/>
            <a:ext cx="7686123" cy="369332"/>
          </a:xfrm>
          <a:prstGeom prst="rect">
            <a:avLst/>
          </a:prstGeom>
          <a:noFill/>
        </p:spPr>
        <p:txBody>
          <a:bodyPr wrap="square" lIns="91440" tIns="45720" rIns="91440" bIns="45720">
            <a:spAutoFit/>
          </a:bodyPr>
          <a:lstStyle/>
          <a:p>
            <a:pPr algn="ctr"/>
            <a:r>
              <a:rPr lang="en-US"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What three categories serve the highest percent of youth?  </a:t>
            </a:r>
            <a:endParaRPr lang="en-US"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012980496"/>
              </p:ext>
            </p:extLst>
          </p:nvPr>
        </p:nvGraphicFramePr>
        <p:xfrm>
          <a:off x="0" y="0"/>
          <a:ext cx="8436935" cy="6705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066800"/>
          </a:xfrm>
        </p:spPr>
        <p:txBody>
          <a:bodyPr>
            <a:normAutofit/>
          </a:bodyPr>
          <a:lstStyle/>
          <a:p>
            <a:r>
              <a:rPr lang="en-US" dirty="0" smtClean="0"/>
              <a:t>Questions to Guide the Discussion </a:t>
            </a:r>
            <a:endParaRPr lang="en-US" dirty="0"/>
          </a:p>
        </p:txBody>
      </p:sp>
      <p:sp>
        <p:nvSpPr>
          <p:cNvPr id="3" name="Content Placeholder 2"/>
          <p:cNvSpPr>
            <a:spLocks noGrp="1"/>
          </p:cNvSpPr>
          <p:nvPr>
            <p:ph idx="1"/>
          </p:nvPr>
        </p:nvSpPr>
        <p:spPr>
          <a:xfrm>
            <a:off x="-8860" y="1600200"/>
            <a:ext cx="8619460" cy="5257800"/>
          </a:xfrm>
        </p:spPr>
        <p:txBody>
          <a:bodyPr>
            <a:normAutofit fontScale="92500"/>
          </a:bodyPr>
          <a:lstStyle/>
          <a:p>
            <a:pPr>
              <a:spcBef>
                <a:spcPts val="600"/>
              </a:spcBef>
              <a:spcAft>
                <a:spcPts val="600"/>
              </a:spcAft>
            </a:pPr>
            <a:r>
              <a:rPr lang="en-US" sz="3200" b="0" dirty="0" smtClean="0"/>
              <a:t>How representative are these data? </a:t>
            </a:r>
          </a:p>
          <a:p>
            <a:pPr>
              <a:spcBef>
                <a:spcPts val="600"/>
              </a:spcBef>
              <a:spcAft>
                <a:spcPts val="600"/>
              </a:spcAft>
            </a:pPr>
            <a:r>
              <a:rPr lang="en-US" sz="3200" b="0" dirty="0" smtClean="0"/>
              <a:t>What direction are our outcomes going?</a:t>
            </a:r>
          </a:p>
          <a:p>
            <a:pPr>
              <a:spcBef>
                <a:spcPts val="600"/>
              </a:spcBef>
              <a:spcAft>
                <a:spcPts val="600"/>
              </a:spcAft>
            </a:pPr>
            <a:r>
              <a:rPr lang="en-US" sz="3200" b="0" dirty="0" smtClean="0"/>
              <a:t>Are there differences in outcomes by subgroups? </a:t>
            </a:r>
          </a:p>
          <a:p>
            <a:pPr lvl="1">
              <a:spcBef>
                <a:spcPts val="600"/>
              </a:spcBef>
              <a:spcAft>
                <a:spcPts val="600"/>
              </a:spcAft>
            </a:pPr>
            <a:r>
              <a:rPr lang="en-US" sz="2800" b="0" dirty="0" smtClean="0">
                <a:solidFill>
                  <a:srgbClr val="7030A0"/>
                </a:solidFill>
              </a:rPr>
              <a:t>Gender: </a:t>
            </a:r>
            <a:r>
              <a:rPr lang="en-US" sz="2800" b="0" dirty="0" smtClean="0"/>
              <a:t>Male, Female</a:t>
            </a:r>
          </a:p>
          <a:p>
            <a:pPr lvl="1">
              <a:spcBef>
                <a:spcPts val="600"/>
              </a:spcBef>
              <a:spcAft>
                <a:spcPts val="600"/>
              </a:spcAft>
            </a:pPr>
            <a:r>
              <a:rPr lang="en-US" sz="2800" b="0" dirty="0" smtClean="0">
                <a:solidFill>
                  <a:srgbClr val="7030A0"/>
                </a:solidFill>
              </a:rPr>
              <a:t>Disability: </a:t>
            </a:r>
            <a:r>
              <a:rPr lang="en-US" sz="2800" b="0" dirty="0" smtClean="0"/>
              <a:t>ID, ED, SLD, all other</a:t>
            </a:r>
          </a:p>
          <a:p>
            <a:pPr lvl="1">
              <a:spcBef>
                <a:spcPts val="600"/>
              </a:spcBef>
              <a:spcAft>
                <a:spcPts val="600"/>
              </a:spcAft>
            </a:pPr>
            <a:r>
              <a:rPr lang="en-US" sz="2800" b="0" dirty="0" smtClean="0">
                <a:solidFill>
                  <a:srgbClr val="7030A0"/>
                </a:solidFill>
              </a:rPr>
              <a:t>Method of Exit: </a:t>
            </a:r>
            <a:r>
              <a:rPr lang="en-US" sz="2800" b="0" dirty="0" smtClean="0"/>
              <a:t>Regular diploma, Completed, Dropout</a:t>
            </a:r>
          </a:p>
          <a:p>
            <a:pPr lvl="1">
              <a:spcBef>
                <a:spcPts val="600"/>
              </a:spcBef>
              <a:spcAft>
                <a:spcPts val="600"/>
              </a:spcAft>
            </a:pPr>
            <a:r>
              <a:rPr lang="en-US" sz="2800" b="0" dirty="0" smtClean="0">
                <a:solidFill>
                  <a:srgbClr val="7030A0"/>
                </a:solidFill>
              </a:rPr>
              <a:t>Ethnicity: </a:t>
            </a:r>
            <a:r>
              <a:rPr lang="en-US" sz="2800" b="0" dirty="0" smtClean="0"/>
              <a:t>Minority, Caucasian</a:t>
            </a:r>
          </a:p>
          <a:p>
            <a:pPr>
              <a:spcBef>
                <a:spcPts val="600"/>
              </a:spcBef>
              <a:spcAft>
                <a:spcPts val="600"/>
              </a:spcAft>
            </a:pPr>
            <a:r>
              <a:rPr lang="en-US" sz="3200" b="0" dirty="0" smtClean="0"/>
              <a:t>What is contributing to our outcomes?</a:t>
            </a:r>
          </a:p>
          <a:p>
            <a:pPr>
              <a:spcBef>
                <a:spcPts val="600"/>
              </a:spcBef>
              <a:spcAft>
                <a:spcPts val="600"/>
              </a:spcAft>
            </a:pPr>
            <a:r>
              <a:rPr lang="en-US" sz="3200" b="0" dirty="0" smtClean="0"/>
              <a:t>How </a:t>
            </a:r>
            <a:r>
              <a:rPr lang="en-US" sz="3200" dirty="0" smtClean="0"/>
              <a:t>do </a:t>
            </a:r>
            <a:r>
              <a:rPr lang="en-US" sz="3200" b="0" dirty="0" smtClean="0"/>
              <a:t>we use the information for improvement?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t>
            </a:r>
            <a:r>
              <a:rPr lang="en-US" dirty="0" err="1" smtClean="0"/>
              <a:t>PSO</a:t>
            </a:r>
            <a:r>
              <a:rPr lang="en-US" dirty="0" smtClean="0"/>
              <a:t> Data Locally</a:t>
            </a:r>
            <a:endParaRPr lang="en-US" dirty="0"/>
          </a:p>
        </p:txBody>
      </p:sp>
      <p:sp>
        <p:nvSpPr>
          <p:cNvPr id="3" name="Content Placeholder 2"/>
          <p:cNvSpPr>
            <a:spLocks noGrp="1"/>
          </p:cNvSpPr>
          <p:nvPr>
            <p:ph idx="1"/>
          </p:nvPr>
        </p:nvSpPr>
        <p:spPr>
          <a:xfrm>
            <a:off x="228600" y="1752600"/>
            <a:ext cx="8534400" cy="4625609"/>
          </a:xfrm>
        </p:spPr>
        <p:txBody>
          <a:bodyPr/>
          <a:lstStyle/>
          <a:p>
            <a:r>
              <a:rPr lang="en-US" sz="2800" dirty="0" smtClean="0"/>
              <a:t>Obtain your district data</a:t>
            </a:r>
          </a:p>
          <a:p>
            <a:r>
              <a:rPr lang="en-US" sz="2800" dirty="0" smtClean="0"/>
              <a:t>Organize a stakeholder group to explore PSO </a:t>
            </a:r>
          </a:p>
          <a:p>
            <a:pPr lvl="1"/>
            <a:r>
              <a:rPr lang="en-US" sz="2800" dirty="0" smtClean="0"/>
              <a:t>Prepare data to share</a:t>
            </a:r>
          </a:p>
          <a:p>
            <a:pPr lvl="1"/>
            <a:r>
              <a:rPr lang="en-US" sz="2800" dirty="0" smtClean="0"/>
              <a:t>Discuss data trends, patterns, and observations </a:t>
            </a:r>
          </a:p>
          <a:p>
            <a:pPr lvl="1"/>
            <a:r>
              <a:rPr lang="en-US" sz="2800" dirty="0" smtClean="0"/>
              <a:t> Consider and synthesize other data </a:t>
            </a:r>
          </a:p>
          <a:p>
            <a:pPr lvl="1"/>
            <a:r>
              <a:rPr lang="en-US" sz="2800" dirty="0" smtClean="0"/>
              <a:t>Make decisions about what’s working and for whom it is working </a:t>
            </a:r>
          </a:p>
          <a:p>
            <a:pPr lvl="1"/>
            <a:r>
              <a:rPr lang="en-US" sz="2800" dirty="0" smtClean="0"/>
              <a:t>Change what isn’t working </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104828E9-C48B-44E3-8161-6085588F3178}" type="slidenum">
              <a:rPr lang="en-US" smtClean="0"/>
              <a:pPr>
                <a:defRPr/>
              </a:pPr>
              <a:t>28</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304800" y="1295400"/>
            <a:ext cx="7620000" cy="4800600"/>
          </a:xfrm>
        </p:spPr>
        <p:txBody>
          <a:bodyPr/>
          <a:lstStyle/>
          <a:p>
            <a:r>
              <a:rPr lang="en-US" dirty="0" smtClean="0"/>
              <a:t>Online secondary transition </a:t>
            </a:r>
            <a:r>
              <a:rPr lang="en-US" dirty="0"/>
              <a:t>users </a:t>
            </a:r>
            <a:r>
              <a:rPr lang="en-US" dirty="0" smtClean="0"/>
              <a:t>group </a:t>
            </a:r>
            <a:r>
              <a:rPr lang="en-US" dirty="0" smtClean="0">
                <a:hlinkClick r:id="rId2"/>
              </a:rPr>
              <a:t>http</a:t>
            </a:r>
            <a:r>
              <a:rPr lang="en-US" dirty="0">
                <a:hlinkClick r:id="rId2"/>
              </a:rPr>
              <a:t>://</a:t>
            </a:r>
            <a:r>
              <a:rPr lang="en-US" dirty="0" smtClean="0">
                <a:hlinkClick r:id="rId2"/>
              </a:rPr>
              <a:t>teachingresearchinstitute.org/groups/page/91</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C4563CC0-6605-415B-8E64-88D23887CE91}" type="slidenum">
              <a:rPr lang="en-US" smtClean="0"/>
              <a:pPr>
                <a:defRPr/>
              </a:pPr>
              <a:t>29</a:t>
            </a:fld>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77" y="2209800"/>
            <a:ext cx="8067675" cy="4124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6703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Post-School Outcomes Collected Yearly by All Districts</a:t>
            </a:r>
            <a:endParaRPr lang="en-US" dirty="0"/>
          </a:p>
        </p:txBody>
      </p:sp>
      <p:sp>
        <p:nvSpPr>
          <p:cNvPr id="18435" name="Rectangle 3"/>
          <p:cNvSpPr>
            <a:spLocks noGrp="1"/>
          </p:cNvSpPr>
          <p:nvPr>
            <p:ph idx="1"/>
          </p:nvPr>
        </p:nvSpPr>
        <p:spPr>
          <a:xfrm>
            <a:off x="304800" y="990600"/>
            <a:ext cx="8458200" cy="5562600"/>
          </a:xfrm>
        </p:spPr>
        <p:txBody>
          <a:bodyPr anchor="ctr">
            <a:noAutofit/>
          </a:bodyPr>
          <a:lstStyle/>
          <a:p>
            <a:pPr marL="0" indent="0" eaLnBrk="1" hangingPunct="1">
              <a:lnSpc>
                <a:spcPct val="90000"/>
              </a:lnSpc>
              <a:buFont typeface="Wingdings 2" pitchFamily="31" charset="2"/>
              <a:buNone/>
            </a:pPr>
            <a:endParaRPr lang="en-US" dirty="0" smtClean="0">
              <a:solidFill>
                <a:schemeClr val="tx1">
                  <a:lumMod val="85000"/>
                  <a:lumOff val="15000"/>
                </a:schemeClr>
              </a:solidFill>
              <a:cs typeface="Maiandra GD"/>
            </a:endParaRPr>
          </a:p>
          <a:p>
            <a:pPr marL="0" indent="0" eaLnBrk="1" hangingPunct="1">
              <a:lnSpc>
                <a:spcPct val="90000"/>
              </a:lnSpc>
              <a:buFont typeface="Wingdings 2" pitchFamily="31" charset="2"/>
              <a:buNone/>
            </a:pPr>
            <a:r>
              <a:rPr lang="en-US" dirty="0" smtClean="0">
                <a:solidFill>
                  <a:srgbClr val="000000"/>
                </a:solidFill>
                <a:cs typeface="Maiandra GD"/>
              </a:rPr>
              <a:t>Percent </a:t>
            </a:r>
            <a:r>
              <a:rPr lang="en-US" dirty="0">
                <a:solidFill>
                  <a:srgbClr val="000000"/>
                </a:solidFill>
                <a:cs typeface="Maiandra GD"/>
              </a:rPr>
              <a:t>of youth who are no longer in secondary school, had IEPs in effect at the time they left school, and were</a:t>
            </a:r>
            <a:r>
              <a:rPr lang="en-US" dirty="0" smtClean="0">
                <a:solidFill>
                  <a:srgbClr val="000000"/>
                </a:solidFill>
                <a:cs typeface="Maiandra GD"/>
              </a:rPr>
              <a:t>:</a:t>
            </a:r>
          </a:p>
          <a:p>
            <a:pPr marL="651510" indent="-514350">
              <a:spcBef>
                <a:spcPts val="1200"/>
              </a:spcBef>
              <a:buClrTx/>
              <a:buFont typeface="+mj-lt"/>
              <a:buAutoNum type="arabicPeriod"/>
              <a:defRPr/>
            </a:pPr>
            <a:r>
              <a:rPr lang="en-US" sz="2800" dirty="0" smtClean="0">
                <a:solidFill>
                  <a:srgbClr val="000000"/>
                </a:solidFill>
                <a:cs typeface="Maiandra GD"/>
              </a:rPr>
              <a:t>Enrolled in “</a:t>
            </a:r>
            <a:r>
              <a:rPr lang="en-US" sz="2800" b="1" dirty="0" smtClean="0">
                <a:solidFill>
                  <a:srgbClr val="20BEE4"/>
                </a:solidFill>
                <a:effectLst>
                  <a:outerShdw blurRad="38100" dist="38100" dir="2700000" algn="tl">
                    <a:srgbClr val="000000">
                      <a:alpha val="43137"/>
                    </a:srgbClr>
                  </a:outerShdw>
                </a:effectLst>
                <a:cs typeface="Maiandra GD"/>
              </a:rPr>
              <a:t>higher education</a:t>
            </a:r>
            <a:r>
              <a:rPr lang="en-US" sz="2800" dirty="0" smtClean="0">
                <a:solidFill>
                  <a:srgbClr val="000000"/>
                </a:solidFill>
                <a:cs typeface="Maiandra GD"/>
              </a:rPr>
              <a:t>”</a:t>
            </a:r>
          </a:p>
          <a:p>
            <a:pPr marL="651510" indent="-514350">
              <a:spcBef>
                <a:spcPts val="1200"/>
              </a:spcBef>
              <a:buClrTx/>
              <a:buFont typeface="+mj-lt"/>
              <a:buAutoNum type="arabicPeriod"/>
              <a:defRPr/>
            </a:pPr>
            <a:r>
              <a:rPr lang="en-US" sz="2800" dirty="0" smtClean="0">
                <a:solidFill>
                  <a:srgbClr val="000000"/>
                </a:solidFill>
                <a:cs typeface="Maiandra GD"/>
              </a:rPr>
              <a:t> In “</a:t>
            </a:r>
            <a:r>
              <a:rPr lang="en-US" sz="2800" b="1" dirty="0" smtClean="0">
                <a:solidFill>
                  <a:srgbClr val="20BEE4"/>
                </a:solidFill>
                <a:effectLst>
                  <a:outerShdw blurRad="38100" dist="38100" dir="2700000" algn="tl">
                    <a:srgbClr val="000000">
                      <a:alpha val="43137"/>
                    </a:srgbClr>
                  </a:outerShdw>
                </a:effectLst>
                <a:cs typeface="Maiandra GD"/>
              </a:rPr>
              <a:t>competitive employment</a:t>
            </a:r>
            <a:r>
              <a:rPr lang="en-US" sz="2800" dirty="0" smtClean="0">
                <a:solidFill>
                  <a:srgbClr val="000000"/>
                </a:solidFill>
                <a:cs typeface="Maiandra GD"/>
              </a:rPr>
              <a:t>”</a:t>
            </a:r>
          </a:p>
          <a:p>
            <a:pPr marL="651510" indent="-514350">
              <a:spcBef>
                <a:spcPts val="1200"/>
              </a:spcBef>
              <a:buClrTx/>
              <a:buFont typeface="+mj-lt"/>
              <a:buAutoNum type="arabicPeriod"/>
              <a:defRPr/>
            </a:pPr>
            <a:r>
              <a:rPr lang="en-US" sz="2800" dirty="0" smtClean="0">
                <a:solidFill>
                  <a:srgbClr val="000000"/>
                </a:solidFill>
                <a:cs typeface="Maiandra GD"/>
              </a:rPr>
              <a:t>Enrolled in “</a:t>
            </a:r>
            <a:r>
              <a:rPr lang="en-US" sz="2800" b="1" dirty="0" smtClean="0">
                <a:solidFill>
                  <a:srgbClr val="20BEE4"/>
                </a:solidFill>
                <a:effectLst>
                  <a:outerShdw blurRad="38100" dist="38100" dir="2700000" algn="tl">
                    <a:srgbClr val="000000">
                      <a:alpha val="43137"/>
                    </a:srgbClr>
                  </a:outerShdw>
                </a:effectLst>
                <a:cs typeface="Maiandra GD"/>
              </a:rPr>
              <a:t>some other postsecondary education or training</a:t>
            </a:r>
            <a:r>
              <a:rPr lang="en-US" sz="2800" dirty="0" smtClean="0">
                <a:solidFill>
                  <a:srgbClr val="000000"/>
                </a:solidFill>
                <a:cs typeface="Maiandra GD"/>
              </a:rPr>
              <a:t>”</a:t>
            </a:r>
          </a:p>
          <a:p>
            <a:pPr marL="651510" indent="-514350">
              <a:spcBef>
                <a:spcPts val="1200"/>
              </a:spcBef>
              <a:buClrTx/>
              <a:buFont typeface="+mj-lt"/>
              <a:buAutoNum type="arabicPeriod"/>
              <a:defRPr/>
            </a:pPr>
            <a:r>
              <a:rPr lang="en-US" sz="2800" dirty="0" smtClean="0">
                <a:solidFill>
                  <a:srgbClr val="000000"/>
                </a:solidFill>
                <a:cs typeface="Maiandra GD"/>
              </a:rPr>
              <a:t>In “</a:t>
            </a:r>
            <a:r>
              <a:rPr lang="en-US" sz="2800" b="1" dirty="0" smtClean="0">
                <a:solidFill>
                  <a:srgbClr val="20BEE4"/>
                </a:solidFill>
                <a:effectLst>
                  <a:outerShdw blurRad="38100" dist="38100" dir="2700000" algn="tl">
                    <a:srgbClr val="000000">
                      <a:alpha val="43137"/>
                    </a:srgbClr>
                  </a:outerShdw>
                </a:effectLst>
                <a:cs typeface="Maiandra GD"/>
              </a:rPr>
              <a:t>some other employment</a:t>
            </a:r>
            <a:r>
              <a:rPr lang="en-US" sz="2800" dirty="0" smtClean="0">
                <a:solidFill>
                  <a:srgbClr val="000000"/>
                </a:solidFill>
                <a:cs typeface="Maiandra GD"/>
              </a:rPr>
              <a:t>”</a:t>
            </a:r>
          </a:p>
          <a:p>
            <a:pPr marL="651510" indent="-514350">
              <a:spcBef>
                <a:spcPts val="1200"/>
              </a:spcBef>
              <a:buClrTx/>
              <a:buFont typeface="+mj-lt"/>
              <a:buAutoNum type="arabicPeriod"/>
              <a:defRPr/>
            </a:pPr>
            <a:r>
              <a:rPr lang="en-US" sz="2800" dirty="0" smtClean="0">
                <a:solidFill>
                  <a:srgbClr val="000000"/>
                </a:solidFill>
                <a:cs typeface="Maiandra GD"/>
              </a:rPr>
              <a:t>Not engaged</a:t>
            </a:r>
            <a:endParaRPr lang="en-US" sz="2800" dirty="0">
              <a:solidFill>
                <a:srgbClr val="000000"/>
              </a:solidFill>
              <a:cs typeface="Maiandra GD"/>
            </a:endParaRPr>
          </a:p>
        </p:txBody>
      </p:sp>
      <p:sp>
        <p:nvSpPr>
          <p:cNvPr id="4" name="Slide Number Placeholder 3"/>
          <p:cNvSpPr>
            <a:spLocks noGrp="1"/>
          </p:cNvSpPr>
          <p:nvPr>
            <p:ph type="sldNum" sz="quarter" idx="12"/>
          </p:nvPr>
        </p:nvSpPr>
        <p:spPr>
          <a:xfrm>
            <a:off x="146304" y="6210300"/>
            <a:ext cx="457200" cy="457200"/>
          </a:xfrm>
        </p:spPr>
        <p:txBody>
          <a:bodyPr/>
          <a:lstStyle/>
          <a:p>
            <a:fld id="{41322578-D0CF-4907-91D5-57403671DB4B}" type="slidenum">
              <a:rPr lang="en-US" smtClean="0"/>
              <a:pPr/>
              <a:t>3</a:t>
            </a:fld>
            <a:endParaRPr lang="en-US" dirty="0"/>
          </a:p>
        </p:txBody>
      </p:sp>
    </p:spTree>
    <p:extLst>
      <p:ext uri="{BB962C8B-B14F-4D97-AF65-F5344CB8AC3E}">
        <p14:creationId xmlns:p14="http://schemas.microsoft.com/office/powerpoint/2010/main" val="241354079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304800" y="1219200"/>
            <a:ext cx="7620000" cy="4800600"/>
          </a:xfrm>
        </p:spPr>
        <p:txBody>
          <a:bodyPr/>
          <a:lstStyle/>
          <a:p>
            <a:r>
              <a:rPr lang="en-US" dirty="0" smtClean="0"/>
              <a:t>Transition Community Network (TCN)  </a:t>
            </a:r>
            <a:r>
              <a:rPr lang="en-US" dirty="0" smtClean="0">
                <a:hlinkClick r:id="rId2"/>
              </a:rPr>
              <a:t>www.tcntransition.org</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C4563CC0-6605-415B-8E64-88D23887CE91}" type="slidenum">
              <a:rPr lang="en-US" smtClean="0"/>
              <a:pPr>
                <a:defRPr/>
              </a:pPr>
              <a:t>30</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8077200" cy="4735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10633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8686800" cy="1252728"/>
          </a:xfrm>
        </p:spPr>
        <p:txBody>
          <a:bodyPr/>
          <a:lstStyle/>
          <a:p>
            <a:r>
              <a:rPr lang="en-US" dirty="0" smtClean="0"/>
              <a:t>Contact information</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48200" y="1143000"/>
            <a:ext cx="4412363" cy="2933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104828E9-C48B-44E3-8161-6085588F3178}" type="slidenum">
              <a:rPr lang="en-US" smtClean="0"/>
              <a:pPr>
                <a:defRPr/>
              </a:pPr>
              <a:t>31</a:t>
            </a:fld>
            <a:endParaRPr lang="en-US"/>
          </a:p>
        </p:txBody>
      </p:sp>
      <p:sp>
        <p:nvSpPr>
          <p:cNvPr id="5" name="Rectangle 4"/>
          <p:cNvSpPr/>
          <p:nvPr/>
        </p:nvSpPr>
        <p:spPr>
          <a:xfrm>
            <a:off x="0" y="1310472"/>
            <a:ext cx="4495800" cy="7027565"/>
          </a:xfrm>
          <a:prstGeom prst="rect">
            <a:avLst/>
          </a:prstGeom>
        </p:spPr>
        <p:txBody>
          <a:bodyPr wrap="square">
            <a:spAutoFit/>
          </a:bodyPr>
          <a:lstStyle/>
          <a:p>
            <a:pPr>
              <a:buNone/>
            </a:pPr>
            <a:endParaRPr lang="en-US" sz="4800" b="1" dirty="0" smtClean="0"/>
          </a:p>
          <a:p>
            <a:pPr>
              <a:buNone/>
            </a:pPr>
            <a:endParaRPr lang="en-US" sz="4800" b="1" dirty="0" smtClean="0"/>
          </a:p>
          <a:p>
            <a:pPr>
              <a:buNone/>
            </a:pPr>
            <a:endParaRPr lang="en-US" sz="4800" b="1" dirty="0"/>
          </a:p>
          <a:p>
            <a:pPr>
              <a:buNone/>
            </a:pPr>
            <a:r>
              <a:rPr lang="en-US" sz="4800" b="1" dirty="0" smtClean="0"/>
              <a:t>Sally </a:t>
            </a:r>
            <a:r>
              <a:rPr lang="en-US" sz="4800" b="1" dirty="0"/>
              <a:t>Simich</a:t>
            </a:r>
            <a:endParaRPr lang="en-US" sz="4800" b="1" dirty="0">
              <a:hlinkClick r:id="rId3"/>
            </a:endParaRPr>
          </a:p>
          <a:p>
            <a:pPr>
              <a:buNone/>
            </a:pPr>
            <a:r>
              <a:rPr lang="en-US" sz="4000" u="sng" dirty="0">
                <a:hlinkClick r:id="rId3"/>
              </a:rPr>
              <a:t>Sally.Simich@state.or.us</a:t>
            </a:r>
            <a:endParaRPr lang="en-US" sz="4000" dirty="0"/>
          </a:p>
          <a:p>
            <a:pPr>
              <a:buNone/>
            </a:pPr>
            <a:endParaRPr lang="en-US" dirty="0"/>
          </a:p>
          <a:p>
            <a:pPr>
              <a:buNone/>
            </a:pPr>
            <a:r>
              <a:rPr lang="en-US" sz="4800" b="1" dirty="0"/>
              <a:t>Pattie Johnson</a:t>
            </a:r>
            <a:endParaRPr lang="en-US" sz="4800" b="1" dirty="0">
              <a:hlinkClick r:id="rId4"/>
            </a:endParaRPr>
          </a:p>
          <a:p>
            <a:pPr>
              <a:buNone/>
            </a:pPr>
            <a:r>
              <a:rPr lang="en-US" u="sng" dirty="0" smtClean="0">
                <a:hlinkClick r:id="rId4"/>
              </a:rPr>
              <a:t>johnsop@wou.edu</a:t>
            </a:r>
            <a:endParaRPr lang="en-US" u="sng" dirty="0" smtClean="0"/>
          </a:p>
          <a:p>
            <a:pPr>
              <a:buNone/>
            </a:pPr>
            <a:endParaRPr lang="en-US" u="sng" dirty="0"/>
          </a:p>
          <a:p>
            <a:pPr>
              <a:buNone/>
            </a:pPr>
            <a:r>
              <a:rPr lang="en-US" b="1" dirty="0" smtClean="0"/>
              <a:t>Charlotte Alverson</a:t>
            </a:r>
          </a:p>
          <a:p>
            <a:pPr>
              <a:buNone/>
            </a:pPr>
            <a:r>
              <a:rPr lang="en-US" u="sng" dirty="0" smtClean="0">
                <a:hlinkClick r:id="rId5"/>
              </a:rPr>
              <a:t>calverso@uoregon.edu</a:t>
            </a:r>
            <a:endParaRPr lang="en-US" u="sng" dirty="0" smtClean="0"/>
          </a:p>
          <a:p>
            <a:pPr>
              <a:buNone/>
            </a:pPr>
            <a:endParaRPr lang="en-US" u="sng" dirty="0"/>
          </a:p>
          <a:p>
            <a:endParaRPr lang="en-US" u="sng" dirty="0"/>
          </a:p>
          <a:p>
            <a:endParaRPr lang="en-US" u="sng" dirty="0">
              <a:hlinkClick r:id="rId4"/>
            </a:endParaRPr>
          </a:p>
          <a:p>
            <a:endParaRPr lang="en-US" u="sng" dirty="0">
              <a:hlinkClick r:id="rId4"/>
            </a:endParaRPr>
          </a:p>
        </p:txBody>
      </p:sp>
    </p:spTree>
    <p:extLst>
      <p:ext uri="{BB962C8B-B14F-4D97-AF65-F5344CB8AC3E}">
        <p14:creationId xmlns:p14="http://schemas.microsoft.com/office/powerpoint/2010/main" val="3935265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chemeClr val="bg2">
                    <a:lumMod val="75000"/>
                  </a:schemeClr>
                </a:solidFill>
                <a:effectLst/>
                <a:latin typeface="+mn-lt"/>
              </a:rPr>
              <a:t>PSO Data Collection </a:t>
            </a:r>
            <a:endParaRPr lang="en-US" sz="4000" dirty="0">
              <a:solidFill>
                <a:schemeClr val="bg2">
                  <a:lumMod val="75000"/>
                </a:schemeClr>
              </a:solidFill>
              <a:effectLst/>
              <a:latin typeface="+mn-lt"/>
            </a:endParaRPr>
          </a:p>
        </p:txBody>
      </p:sp>
      <p:sp>
        <p:nvSpPr>
          <p:cNvPr id="7" name="Content Placeholder 6"/>
          <p:cNvSpPr>
            <a:spLocks noGrp="1"/>
          </p:cNvSpPr>
          <p:nvPr>
            <p:ph idx="1"/>
          </p:nvPr>
        </p:nvSpPr>
        <p:spPr/>
        <p:txBody>
          <a:bodyPr>
            <a:noAutofit/>
          </a:bodyPr>
          <a:lstStyle/>
          <a:p>
            <a:pPr>
              <a:buNone/>
            </a:pPr>
            <a:r>
              <a:rPr lang="en-US" sz="2400" dirty="0" smtClean="0">
                <a:solidFill>
                  <a:srgbClr val="000000"/>
                </a:solidFill>
              </a:rPr>
              <a:t>PSO data are collected on youth who left school the previous </a:t>
            </a:r>
            <a:r>
              <a:rPr lang="en-US" sz="2400" dirty="0" smtClean="0">
                <a:solidFill>
                  <a:srgbClr val="000000"/>
                </a:solidFill>
              </a:rPr>
              <a:t>year: graduates</a:t>
            </a:r>
            <a:r>
              <a:rPr lang="en-US" sz="2400" dirty="0" smtClean="0">
                <a:solidFill>
                  <a:srgbClr val="000000"/>
                </a:solidFill>
              </a:rPr>
              <a:t>, age-outs, dropouts, and youth who were expected to return, but did not. </a:t>
            </a:r>
          </a:p>
          <a:p>
            <a:pPr>
              <a:buNone/>
            </a:pPr>
            <a:r>
              <a:rPr lang="en-US" sz="2400" dirty="0" smtClean="0">
                <a:solidFill>
                  <a:srgbClr val="000000"/>
                </a:solidFill>
              </a:rPr>
              <a:t>One year after students exit, </a:t>
            </a:r>
            <a:r>
              <a:rPr lang="en-US" sz="2400" dirty="0" smtClean="0"/>
              <a:t>school personnel </a:t>
            </a:r>
            <a:r>
              <a:rPr lang="en-US" sz="2400" dirty="0" smtClean="0"/>
              <a:t>call and talk with </a:t>
            </a:r>
            <a:r>
              <a:rPr lang="en-US" sz="2400" dirty="0" smtClean="0">
                <a:solidFill>
                  <a:srgbClr val="000000"/>
                </a:solidFill>
              </a:rPr>
              <a:t>young </a:t>
            </a:r>
            <a:r>
              <a:rPr lang="en-US" sz="2400" dirty="0" smtClean="0">
                <a:solidFill>
                  <a:srgbClr val="000000"/>
                </a:solidFill>
              </a:rPr>
              <a:t>adults or their family members.</a:t>
            </a:r>
          </a:p>
          <a:p>
            <a:pPr>
              <a:buNone/>
            </a:pPr>
            <a:r>
              <a:rPr lang="en-US" sz="2400" dirty="0" smtClean="0">
                <a:solidFill>
                  <a:srgbClr val="000000"/>
                </a:solidFill>
              </a:rPr>
              <a:t>All </a:t>
            </a:r>
            <a:r>
              <a:rPr lang="en-US" sz="2400" dirty="0" smtClean="0">
                <a:solidFill>
                  <a:srgbClr val="000000"/>
                </a:solidFill>
              </a:rPr>
              <a:t>Districts are required to </a:t>
            </a:r>
            <a:r>
              <a:rPr lang="en-US" sz="2400" dirty="0" smtClean="0">
                <a:solidFill>
                  <a:srgbClr val="000000"/>
                </a:solidFill>
              </a:rPr>
              <a:t>call their exiters </a:t>
            </a:r>
            <a:r>
              <a:rPr lang="en-US" sz="2400" dirty="0" smtClean="0">
                <a:solidFill>
                  <a:srgbClr val="000000"/>
                </a:solidFill>
              </a:rPr>
              <a:t>each year. </a:t>
            </a:r>
          </a:p>
          <a:p>
            <a:pPr>
              <a:buNone/>
            </a:pPr>
            <a:r>
              <a:rPr lang="en-US" sz="2400" u="sng" dirty="0" smtClean="0">
                <a:solidFill>
                  <a:srgbClr val="000000"/>
                </a:solidFill>
              </a:rPr>
              <a:t>Currently</a:t>
            </a:r>
            <a:r>
              <a:rPr lang="en-US" sz="2400" dirty="0" smtClean="0">
                <a:solidFill>
                  <a:srgbClr val="000000"/>
                </a:solidFill>
              </a:rPr>
              <a:t>, student selection is based on a stratified sample designed to generate a representative sample of leavers to ensure generalizable informatio</a:t>
            </a:r>
            <a:r>
              <a:rPr lang="en-US" sz="2400" dirty="0" smtClean="0"/>
              <a:t>n</a:t>
            </a:r>
            <a:r>
              <a:rPr lang="en-US" sz="2400" dirty="0" smtClean="0">
                <a:solidFill>
                  <a:srgbClr val="000000"/>
                </a:solidFill>
              </a:rPr>
              <a:t>. </a:t>
            </a:r>
            <a:endParaRPr lang="en-US" sz="2400" dirty="0" smtClean="0">
              <a:solidFill>
                <a:srgbClr val="000000"/>
              </a:solidFill>
            </a:endParaRPr>
          </a:p>
          <a:p>
            <a:pPr>
              <a:buNone/>
            </a:pPr>
            <a:r>
              <a:rPr lang="en-US" sz="2400" dirty="0" smtClean="0">
                <a:solidFill>
                  <a:srgbClr val="000000"/>
                </a:solidFill>
              </a:rPr>
              <a:t>The PSO application </a:t>
            </a:r>
            <a:r>
              <a:rPr lang="en-US" sz="2400" u="sng" dirty="0" smtClean="0">
                <a:solidFill>
                  <a:srgbClr val="000000"/>
                </a:solidFill>
              </a:rPr>
              <a:t>will change to include all leavers </a:t>
            </a:r>
            <a:r>
              <a:rPr lang="en-US" sz="2400" dirty="0" smtClean="0">
                <a:solidFill>
                  <a:srgbClr val="000000"/>
                </a:solidFill>
              </a:rPr>
              <a:t>in 2015-16</a:t>
            </a:r>
            <a:endParaRPr lang="en-US" sz="2400" dirty="0">
              <a:solidFill>
                <a:srgbClr val="000000"/>
              </a:solidFill>
            </a:endParaRPr>
          </a:p>
        </p:txBody>
      </p:sp>
      <p:sp>
        <p:nvSpPr>
          <p:cNvPr id="3" name="Slide Number Placeholder 2"/>
          <p:cNvSpPr>
            <a:spLocks noGrp="1"/>
          </p:cNvSpPr>
          <p:nvPr>
            <p:ph type="sldNum" sz="quarter" idx="12"/>
          </p:nvPr>
        </p:nvSpPr>
        <p:spPr/>
        <p:txBody>
          <a:bodyPr/>
          <a:lstStyle/>
          <a:p>
            <a:pPr>
              <a:defRPr/>
            </a:pPr>
            <a:fld id="{5B0B7311-CA13-45AF-9F8C-E0857C1790C6}" type="slidenum">
              <a:rPr lang="en-US" smtClean="0"/>
              <a:pPr>
                <a:defRPr/>
              </a:pPr>
              <a:t>4</a:t>
            </a:fld>
            <a:endParaRPr lang="en-US" dirty="0"/>
          </a:p>
        </p:txBody>
      </p:sp>
      <p:sp>
        <p:nvSpPr>
          <p:cNvPr id="4098" name="AutoShape 2" descr="data:image/jpeg;base64,/9j/4AAQSkZJRgABAQAAAQABAAD/2wCEAAkGBxIREhUSExQSFhEVDR0XFxgXGRsYFxggGiMYIBkXGhcYKCkgHRwlGxccITUhJikrLi4uHCAzODMsNygtLisBCgoKDg0OGxAQGjQlICQ4LTQ4MjQ3NC0uMjQsNDcsODM3NTI3NCw0NjA4MTQ0MjIuLzQ0LDQtLC4yLDQ0LC0sLP/AABEIAK4BIgMBEQACEQEDEQH/xAAbAAEBAQEBAQEBAAAAAAAAAAAABQYEAgMBB//EAEEQAAEDAgMFCAIAAwUFCQAAAAEAAhEDIQQSMQUGE0FRFCIyUmFxcpGBoQdCwRUjgrGyFiQzQ2IlNFNzdMLR0vH/xAAbAQEBAAMBAQEAAAAAAAAAAAAABQMEBgECB//EAD8RAAEDAgMECAUDAwIFBQAAAAEAAgMEEQUhMRJBUXETFDNSYYGR8AYiobHBMtHhFULxFiNDYnKSsiQlNDXC/9oADAMBAAIRAxEAPwDH1qrsxufEea6SKKMxt+UaDcoMsrw93zHUrxxneZ32Vk6GPuj0WP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U6J7o+IUOZoEjrDeVaiJLGnwCmVvE75FXIezbyCizdo7mV4WRY0RERERERERERERERERERERERERERERERERERERERERERERERERERERERERERERERERERFWo+FvxCgTdo7mVdh7NvIKZW8TvkVbh7NvIKNN2juZXhZFjREREREREREREREREXbQ2PiH+GjVP8AhI/zWjLidHF+uVo8wthlJO7Rh9F01t2sWxjqj6RaxrZJJaIHtMrVix/DppmwRyhznaAA/e1vqsrsPqGsL3NsByX1wu6eMqAEUiGkSC5zRrzuZWKo+JsMgcWvlzG4An8W+q+o8Mqn5hv2Xw25sKrhMnFLJeCRlJMREzIHVZ8KxqnxLb6C/wAtr3Ftb+PgsdXRSU1tu2alqstRbLA7vYShQZWxr3A1AC1om03FmiSYuuHqsdxGrrH02GMBDNSbbst+QG7xV2Ggp4oRJUnXd/hce9O79OjTZiMO4uoPMXvE6Gehg66Fb2A45PVTPo6xuzK3yv8Aznu1GawV9DHEwTQm7StJRwWBw+Dp1q1FhBptk5Q5xLvdcxJW4vV4nJTU0xFi6wvYABVWxUsNM2SRg3blj958Zhar2HDU8jQwh3dDZM209F22CUtfBG4V0m24nLO9h6BQ6+WnkcDA2w9FwbK2e/EVW0meJx1OgA1P4C36+tjoqd1RJo368B5rWp4HTyCNu9bH/ZLA5+B2h/aI0luvxj8xMriP9T4v0fWurjoeNjpzv9bWVz+l0m10XSfP5LN0thO7YMI8wc8Zhe0SCPcLqnYww4aa+IXFr287EeSltoj1rq7z71Whq/w7d/LXH5b/AFBXMx/Hcf8AxIT5FUnYCf7X/RZTauyauGqcOo2CfCRcO9QV2GH4nT18PSwOuN/EeBUeopZYH7Dx/K/K+yMQzxUao/wn+i+osSo5uzlafMI+knZqw+i43AixsVuAgi4WuQRqvxeoiIiIiIiIiIiIiIiIiIq1Hwt+IUCbtHcyrsPZt5BTK3id8ircPZt5BRpu0dzK8LIsaIiIio7vbLOKrtpTAMlx5gDWPXkpmMYiMPpHVFrkZAeJW1RU3WJRHdbGvgtk0qnZ3iKggEkusT1doCuJiq/iOoh63Gfl1tlp4DX6q4+HDo39C7Xz+68Vd1MHh6jjXqAUXNHDDn5TN8wkagDLf1WSP4nxOsgaKSK8jf1WFxbcfC+fovk4ZSwyEyu+U6Zrqxew9mUKbar2nhuIyuzOcDNxotSnxnHqyZ0ERG229xYC27es0lHQQsD3DI81mcFgaGI2gKdIThi+Yv4WtBIve7rfldXVVlVRYMZZz/vAWvlqTYeGikxwxT1uzGPk/YKzvlu7Rp0BWoMA4dTvwSZGh/Idb76KD8NY9VVFWaerffaHy3sM9eA1H44rfxOgiZCJIhoc/fgqu7m9vbKxpcLIBTLpzZiYIGkCNVHxr4X/AKZTCcy7RuBa1tfMrbosU6zLsbNsr63Wf3u3mr8SvhoZw5LNO8RbnK6b4c+HqQQw1ue3rrldTcRxGXbfDlbRbHEYerUwrG0qvCeabO/0ECVxMc8EGJyPqIukbd/y+NzZXHse+nAjdsnLNfzferCmlVDTiDiHZJLiZyny6mNF+nYBUCopy9tOIRfIAWuLa6C/ouWxCMxvDTJtn7fUqIVdC0Ftv4hsJp4WoJ4fCI9BIYR9j/JcL8HODJqqJ369r7Eg+h+6vYyCWROGlv2Ss0t2MA+xdVBZPq+RH4BK9ic2T4ocY9zc/wDtt+wRwLcLG1vOXqtBWxVGjgKTq9PiU+GwZYBuRYw6y5qOmqarGZo6WTYdd2dyMr55jNU3yxRUbXStuMsv8r+dbdxdKrWc+izh0yBDYa2IF7Nsv03CqaempmxVD9twvncn6nNcvVyxySl0bbDhp9lX/h0R2wT/AOA6Pe39JUX4zDjhht3m3+v5st3BbdZz4FcWSp/aEX4nb/z4tfaP0t/bh/o1/wCzo/8A8+/NYLP67bftflabakf2xQjXIJ94f/SFy+HX/wBMTX/5vuFWnt/U2W4fuu/bG72IqYoYilWDGy20uB7sTYWMxopuG4/Qw4d1SohLj824WzJO/MLYqaGd9R0sb7aKRv7jWPxGHpNIL6b+9HIuLIb793T1Vj4Qo5IaOed4s14y5NBz+v0Wli0rXzxsGZGvnZareDF4qkGnD0hVuc4PLpFwuQwalw+oLxWS9Hpb87irFXLPGAYW7XFYejQftHHxVZw8rf7xomQGcr8yTC/QJZ48Ewe8D9u/6Tx2s7+SgNY6uq7SNtbUclaGJ2W+qcJwWNglvEytaJGvf8X5Kgmmx+KnFf0xJyOxcnI/8v6fILe6SgfIYNgDdf8AnVZCpsVzsUcNSIf34a7lGuYkdAu1bizGYeK2oGzlmN99LeuiiGjJqDDGb+K0Dtwm3Y3FMNYNksyj/wC0gesLmW/GrriR9MRGctq/8WPK/mqRwUfpEg2uHsqJsLY4qYwYasHC7g4CxloJ1/C6DFsUMGGmspiD+ki+mZA/K0KSkD6noZfFdG9G7wwtem1uY0qkQTrqA4T+QfytbAMcdiNK977B7NbacQffBZa6gFPM1o/S5fm+exaeEqMbTzQ6mScxnmvfhnFp8SgfJMBcG2WW5eYnSR0z2hm9Z5dIpiIiIiIirUfC34hQJu0dzKuw9m3kFMreJ3yKtw9m3kFGm7R3MrwsixoiIiKvuvWrU64q0abqhYO80D+U2Kj45FTT0hgqJAwO0J4jNbuHulZLtxtvbXktjUxuzcc7LVbw68x3pY8EWjMLG/I/S4hlJjuEs2qd23Hrl8zbcjmPL1VwzUNW60gs7xyPqs9vtsmphzTmq+pSdOXOZLSIkfRF10nwvikNc15EQZILXsLA33/wpuKUz4S35iWnS+5V97B/2bhz6s/0lRvh8/8Av1Ryf/5BbuIj/wBAzy+y5f4ZYaatWp5KYaP8RP8ARq2/jqp2aaKEf3En/t/ysGBR3kc/gPv/AIWvwWyC2nVpVH52VajjERlzzIHXquLq8VbJNFPAzYdGGjW99nT9uStxUpax7HuuHX+qxe5GHdQ2g+k7xNpPafwWmfyB+13fxTOyqwZs7NCWn1ULCozFWFjtQCFJ3zEY2v8AMftrVW+GjfC4OR+5WniYtVP97lvMZhqVfBU6T6raYNNhJkTaLQV+e0s9RSYrLURQl9nPFrHeT4LopY45qVsbnWyCxO8ezsJRYzgVuLUL+9cGBHQeq73Bq7EqqV5q4dhlsuN/P9lAraemiYOiftFQF0KmrUbE3xdRpCjVptq02+GdQOl7FcpifwsypnNRBIY3nW2h8dxVelxUxR9HI3aAXDvHvHUxmUEBlNt2sF76ST7LewXAYcMDnNJc92rj9veq163EH1NhawG5UNt7zUq2DZh2tqB7ckkxl7ovEGVOwv4enpMTkrHuaWu2rAXv8xvwt9Vs1WIxy0wiaDcW+iyq65R10bPxr6FRtVhhzXSOnqD6ELWrKSOrgdBKLtd7+iywzOheHt1C2P8AtvQni9l/3jLGbu/6tYXFf6Qq9noOs/7V9M/tp70Vz+sQ32+j+fj/ADqoWydrZsczE1nATVJceQsQB7CwXQ12G9HhL6Ombf5bAcc7/XVTqaq2qwTSnf8AhaNu9bG7QJFTNhXsa2b5WmB3oPrY+65d3w1I/BmtMdp2knxIucr8tPRVP6m1tZ+q7DbyUreXAU6ePp8N4JqV2vc3yFzhz9ZmOSrYJWzz4O/p2WDGuAPEAEaeFrePqtStgYysbsHUg24XK2G9AxvcOEOk5x3L6RZ/5XE4D/STttxHwt+rz/T+Var+tZGn89PyoO5wqtxtcV25a9SjmMwOYvay6P4m6u/CYTSG8bXW+hCn4b0gqXiUWcRdcW7mHw/aKmHxFBz6xrmLWaBMl1xA56HVUMbnrBRx1lFMGxhufEndbI5+YWCijh6Z0UzCXEqrsDCU6W067GNDQ2h3WjS+Wdfwo2L1U9RgEMkpuS7M+tlt0kTI657Wi1h+yy+x69T+0GOk5zjId1gmHfqV12Jww/0d7LfKGZeQuFJp3v66Dv2vzmtDVaBtoR0BPvw1zDST8KG/v/cVIgDFcveSrbTa3Gceh/zsPXa9vqIDh995v0pNA52FOgqv+HM0h3O9vpkfVbs4FTtx/wBzCCPv+4We/id/xqX/AJR/zXRfAv8A8SX/AKvwpmO9ozksau4UJERERERVqPhb8QoE3aO5lXYezbyCmVvE75FW4ezbyCjTdo7mV4WRY0RERFW3Z20cHW4kZmlmVw5wYMj1BCjY5hIxOl6G9iDcHx0+t1uUFX1aXbtcaLVVsXsiq/jPtULpIh4k9S0WK5OOn+JaaLq0YBbawN2mw8Cc1ZdJhsrukdr5qFvlvA3Fua2mCKVOYJsXExeOQsr/AMNYG/DY3OlN3vte2gA/zmp2J1zalwDNAuzb+3KFXA0qDHE1GlkiCNAQb/laeEYPV0+Ly1MjbMdtWNxvIKz1lZDJSNjacxZcmw94mYbC1aQa/jVM0OEQ2RDTOttVtYrgUtfXxTucOjZbLO5sbnwz0WGkr2QU7owDtG+f0UrZO1X4es2sJcWzYk3BkQT+VYxDDoqyldTOyB4DS2a06eqfDKJNbLqxO8lV2J7S1rGVMmWwkdJvzhakOA07KHqUhL2XvnkeO62SzPxCQz9M0AFTcdjH1nuqVDL3RJ00AA09AFTpaaKlibDELNGg+q1JpXSvL3nMr4LYWNERERERERe6FFz3BjRLnOgDqSscsrImGR5sBmSvpjC9wa3Urv2psOth/GAY8RbJDSdAbLQoMWpq3sifC+V+Xu4WxUUUsH6v8Kaqa1URERERF+teQQQSCDII1EaEFfJa0gtIyK9DiDcaqrQ3lxjNK9T/ABHN/qlSpcAw2X9UDfIW+y22YjUt0efv914dt2ua7cSXA1WwJiAQLQQORC+xg9IKN1GG/Ib5c87j8Lw1spmExPzBaKt/EBxb3aDG1CAC4un6ET+7LmYvgiMPtJMSzcLW/NvpmqbscJHysseKkN3mcMZ2sMAkQ5gMgiIIn8A+4Csu+H43YX/T3PvbR1tDe4y+nJaYxFwqunA8loBvHs5jziWUndoIJjLFzqZ0BPVc4cAxuSIUcko6IeO4eV8uCpdfoWuMzW/N78lB2PtgOx7cTWIaC9xJuQO6QBa/QLocTwpzcHdRUrbkAAaC/wAwJPDiVOpqsGsE0htr9l1/2+yntJ9djs1F7g1xE3aQ0Ewb2In8LVdgsk+BtpJG2kaLjTUEm19M9PNZuvNjrjK03aft/C+e/m06OIq03Unh4FMgkAiL+oC+vhPDqmip5GVDNkk31B3eBK+cXqI5ntMZvkswurUhERERERVqPhb8QoE3aO5lXYezbyCmVvE75FW4ezbyCjTdo7mV4WRY0RERERERERERERERERERERERERFd2BsDjEPrEsodebvbpyv6jqoGLY11YGOnAdJw3D9+Xgc1Ro6HpSHSZNWqbu5gywgUxBFn5jPoc2YgH3AFlyJx7E2yAmTT+2w9LbIJ8iSMjnlev1ClLbBvnf8Ak/ZSt392a1LEtqENcynLrOhzrHLAPqQenqq+MfEFLUUDoWktc/LMXA456eHHwWpR4dLHOHnMDNdW9+xq2Ke2tTp5Ybkdmc2bG2h/EdVqfDmK02HxGmmkvncWBtn5ed+Cy4jSSVLhIxtt2ZXrY+6tBrJrNNV+hALgAfKCCI5amfQL4xP4kq3yAUrthu7IEkccwfoLeJ3e02Gwtb/uDaPvl9fRS9vbtNvUwocWCzmm4n/pfz9v81Wwn4gebRVxAcdDpl4jdz9bLUq8Pb+uDTh+xWVIXXKOiIiIiIiIiIiIiIiIiIiIiIiIiIiIq1Hwt+IUCbtHcyrsPZt5BTK3id8ircPZt5BRpu0dzK8LIsaIiIiIiIiIiIiIiIiIiIiIiIi1O7O7ocRVrC0S2n16Of0b6WJ9BdcljeOFgMFMc97uHg3ifHMDTN2SsUNBe0kvkPyff0Wor4xtJs5g22pIB/8A2/75c+UipJKg22S7yv795m2VZ8rYxe9vfv3rPp7zYaTLzm8wBBHUyB3tBqqL/h+uLRssy4Egj6nK3hpwWsMQgvmfP3qrWCxzXtDqb2O/ujmyG7QYiWcj6KHVUT4n7ErC3MW2t5z37xxPBb0UzXjaYQct27yXRUq02+FwbTESSbDu2PXwkX9lrsimeLubd5vkBmfm/e9gshcxuhsP4XA/bGGzBjXtqvAIAMZW+zfu9z63W+zCq4tMjmGNptp+o8zfdllkOAuLLXNVBfZB2j9F9Bj6jhByhpEd2CB+OixdRhY64uTrncH9veZX307yLblnttbu06k1Gnh1NTJGR3rfQ+oP4XS4bjssFonDbZ4A7Q98CMuO5TamgZJdwNj9D79hYghd2Ddc+UXqIiIiIiIiIiIiIiIiIiIiIiIiKtR8LfiFAm7R3Mq7D2beQUyt4nfIq3D2beQUabtHcyvCyLGiIiIiIiIiIiIiIiIiIiIiIq1DYubCvxPEaMroDbyY15dS2+lzKjy4tsV7aPoybjXK3hv4A335ZBbrKMOpzNtabvfkvVDA8MA1nvYXtlrJc0H5vggaaf5JJV9M4inaHBpzORI5NuCed+QK+mQlgvISCd2nqffkv2pg32qMouMOylv/ABWuBBgtdf1BI0MaFfLaqI3ifKBcXB/Q4EbiMvAi+ovcEL10Tv1tZ5fqB9/Rd1HD8R0Ow9VuYaPpvc2bXFQDMDbmDz9loyTiFt2TtdbuuaDyLSdk+o3DxWdkZkPzMIvxBP11+/4XXsGnUo1Tw6TuFUIa7O14y6iRaS0AzcW56LTxWSGpgAmlG2zMbJab6HPOwJItrY6DVZqRr4pDsN+U63vl/CpbepP4D6bGZg4TEOLpMAXiJy3I6+6l4TLF1pssj7Wy1FrZ3yvfXTw3Cy2qtruiLGi91j8Ps+pF8PUkNOtOocxMBotpEyu0lrodr5Z22JH9zRYDXnfRRWQPtnGcr7jmvezdnVy/viuymAXOcQ5ul4k9Sf3zWOsrqUR/7ZY9xsAMjrlp4W5ZZkDNewU8218wIG/ULsxeCbU7rXPYZIAc4vaeoPSBGZ3hBstOCrfD87mhwyuQA0+B8bn9Lf1EZ+BzyQh+QJHnce+J0Gi5dl7AdW4oc9rHU2TBm51ERqC0O09Fs1+NNpjEWsLg82uLZbt5yINtctRqsMFCZNq5sW+/3UYq2FoFERERERERERERERERERERERERVqPhb8QoE3aO5lXYezbyCmVvE75FW4ezbyCjTdo7mV4WRY0RERERERERERERERERERF98FQc97WtZnJcO7eD7xcD1lYKmVkUTnvdsgA55fnL6LJExz3gNF1osdwXVc9Gg5vApAZHZgXOmGSCTIhua1zzlc3SipjgMdTOHdIT8wtYC13bhnc24AWtZVZejc/ajZbZGnE6D9/3VzdjZOakKn980vqkvY4AgiSJLnNvpPW657HsT6OoMXynYADXAkEG19Guy4cFv0NNtMDsxc5g/wAhcO2NjGgXOaGcJ1XK0McA42uHU3jI42/li0qlhmLNqw1jydsC5uCQM9zmnaA/6r7lr1NKYiSLbJNsj+DkfJc2z9lOrEsY2LTlc0hh9mmwM82PHsFtVmJMpQJJXeFwQXeozIHB7DzKxxUzpPlaP298nKo3CM4RDxkqscC4wS4m4BLzHLmQCYg5gbyTUymoBjO0xwyzAAGuQF757gSBe4LSMtoRN6P5siPX198M75/Ongp5awbdREOHqIH4A6LJJWBpzPs6g87nzJ3lfIiv79+7cF4Gy4NhEkWHQAgRPsz7X1/U2nO/H1JBz9XeQXyKe2g4fa37L9q4TLaLzy/pz5W5wB0EexVIkz3eP5/O7M7nG/ro9n37924BUtm7AY6mXVrBwAaNIA0kaEdG3HPvEypNfjkzJxHS5lt7njf6jxdcO3fKBsjagomOYXS7/fLy056qBtLA+GtUbnpMewlwlocypIaAAc8gzBJFz0sujoqy5dTxO2HvDsjYkPbmb5bGY1A3C+typ00OkjhcC3mD53UjeWmDU4rKLqVN4zCQdTMzJIFwbCLKzgr3Nh6GWYPezLK2g03A6Wve+e9aNc0F+21myDmo6srRREREREREREREREREREREREVaj4W/EKBN2juZV2Hs28gplbxO+RVuHs28go03aO5leFkWNERERERERERERERERERERWN0qL3YlnDe1jwCQT7Gbc+sHoovxBJCyheZmFzcshzy/bLNb2HNe6cbBsVSwxpGs92Lc0t7Yc8EwXNFrESWgudaymzCcUrG4c0g7Hy3AuA487XNhnn45rbZsGUmoP8AdnzH4zK2+y6zsrs9ShkNT+6yEQGcv/hcDXwx7bDFE/aA+faBuXaHjzV6B5sdpwtfK3BcG8+IolrcxoPpNzEtc8TnPgiJMXdMKhgFPUh52Q9sh2QCAbbP93AX0tda9c+MgX2S0X1O/d+VH2JtCqGNIrYMNYS0N4uQQbmWu9efqVcxahpnSuDopCXWJOxtZjLUDhqPAXWjTTyBos9uW69suSuY3aTSy9fDA5e+WVRH4bqVztJh7mS/LBIe6HNP3/SFvy1LS39bfGx9lSG7coNa5rKzQSQAY8N7vHqBJHrrKtuwWsfI18kVwLm19csmnwJyPhpYZLTFXCGkNf74rpdtDZcWeGv5VAHcQHzZtSffVagoviHbu6O7e4S3Ytwtew8swsxmoLZOseOd/VfbYleliYEkvy97K12WeuaIA9ysOKQVOH3IbZt8rkXtyvcnjYfcr7pXxz77nwTaGIcymcz2ZxXAkwBTbIBbF9JFu7PWLr2igZJP8jDsbJyzJc7UG+WvG7rcL5LyaQtZm4Xv6D3yuodGsHUMQyGkDZ1PvAj+WSCWTA5aaRyldBJE5lXTyXIvK/IjvZH5rXPnrewvYLQa4Ohkbb+0fTwXFvGyscNhn1KjHMywwCZ0bGuthJJvJK3cGdSsrqiOGMtdfMm1tT6ZnQZaLBWiUwRue4Eblml1CkoiIiIiIiIiIiIiIiIiIiIiKtR8LfiFAm7R3Mq7D2beQUyt4nfIq3D2beQUabtHcyvCyLGiIiIiIiIiIiIiIiIiIiIqGwXURWbxw40oMhpueggeKTaPVTcWbUupXdVID8rX+p8LDO/hotqjMYlHS6e/VfXHtYTiG082VtYObmJLiAXNcTIBk5gTOkLHSukAgfLa7mkG2Qvk4W1yFiBxvdfcwaekDNAb+PD3wUmFWutJfqIiItJuXh21ahpmM3iAOh0mRztNjaYXM/E1Q+mgEw00NtRy4Z2zGdrqrhbGyP2DqtlX3RwbyCaJaSDORzgAbctOui4WL4oxOJpAl2gLagE2568Pd1cdhdM4glluS4hungo8FWzHPkuIs0wQeQVD/U2LF/6m5lrbAXzcL3G/1Nlg/plJbQ7zrwVLZ+ysPRADWEAU87wXvOWdJBMHQ/Sl1eJ11S4l77knZb8rRe3lfePVbUNNDEAGi2Vzmf8ACzzK4qUHVM1Ug4nP3DMNLhl8Xs0QJAIk6LpnRGGsbCA24Zs5i1zbPTmTc52NhqpoeHxF9zrfLhfx8vzoo9d7mUajtA7DUmaNBk6mYl3dB7wjUAzCtRsZJVRsvctfI7U2sMuNhYkfKQd5FrrSeXNic7iGjd7OW9fHbbsNwaIpB4qFgL8xMaWiR3ry2eWVZ8MFcamY1BGxc7Nhnrzy3G2+/hZY6sw9EwMBvv8Ae/h5KGrqnIiIiIiIiIiIiIiIiIiIiIiKtR8LfiFAm7R3Mq7D2beQUyt4nfIq3D2beQUabtHcyvCyLGiIiIiIiIiIiIiIiIiIiIuzZGKdSrMe3KSHaOIDT7k2AWliFMyopnxPvYjdmfK29Z6aUxyhw/hV94hVp4kPrhg4tMZmsIMBwAfAFxckgnmOajYK6nmoTFSEnYJsSCMwflz5WvbcbWC3q3pGT7UtvmGYHA6+/uotXC5Hw+cma7gJkeYctLq6yo6SLaZbatoePA+a0HRbD7O04+C0uGwWCxAeaTX5mN56nnmyj1kGCOULlp6vFaFzBUOFnHdoPC5z8Rkd4PFVWQ0swcYwbj370VrA7l4ZwDjckTlBJaJ5CDOs8yoVX8XVzHFjRYDK5AubeVuG5b0WEQOFz/HvzUvbGwqWD4NWg+qXur5YJERedIIH5Kr4bjFRifTQVTGhrWg3F731Gtx9FqVFHHS7EkRNyVVZt/vua9wYc4AMktcIbJgE8wRbrzUd+CXha+Nu2LG+gINzxA3cd40C3BW/OQ42+35XVi8bUaxxc8BhBu4OvMRYgCLnU8lqwUcL5GhjPmFtCPG+YJN9NBvyWWSZ7WkuOXmp52lUxYNJtnVO6S2wAiS6HSZi2ugKojD4cOcKiQXazOx1vfTKwsNdNbXWt1h9QOjGp9713193qvDLM7XMz5uHFnAZe5J0EtMchPop0ePU5nEpYWutbavpe/zeJzF95t4rZfQydHs3uNbcdMveixu26YNWnh6QY2o1rQ8hwDXVI5OMC0R7krucMkIp5KuoJLHElotmGX4C5z+wCh1QBlbDGACLX5r3vpiapqNpVWsbwwQMhBkfylwGhj210Cx/DUFMIXTwEnb1uLWO8DiPXmV7ikkheI3gC3BZxdKpaIiIiIiIiIiIiIiIiIiIiIirUfC34hQJu0dzKuw9m3kFMreJ3yKtw9m3kFGm7R3MrwsixoiIiIiIiIiIiIiIiIiIiIDF14RcWKA2V9wo1sNmdUqvxmbutLpMSbC2l80a2UEGppq7ZZG1sFsza2f72Fr6Kmeilp7ucTJwVncHbwthasR/yif9H9R9dFA+LcFfnXU+R/uA/wDL9/Xit3CK0dhJ5fsthj8BmjI2mDmBcTaRzFhfRcTSV7mX6Vzjllvz45lW5oNq2yAuLEYZzW1JDAHeDJ3i0CSbd3lPNb8FTG+SMNJJH6trK5OQ732+ywPjc1rr2z0tnbf4Ljw7ZqtbH8phoIMGCHggnqM3K63pXhtOXk8M89L3bY28bb8lgYLyAW971I2nssVKhfLQSZy2a2CR3tbG9x1KtUGIOihEdiQN+ZOW7lwO8BaU9MHvLvpp5/urddjcQ0UzDXBl4aDbS4nrPJQonPo3mbNwJ4nXXLLhbfY+i33ATN2ND7HFetkbAfRqhxLSA3zOJGoFiNPysWI45HVUxja0gk8ABx1B18s/t7T0TopA4n6r93o28cJSiWmu+QwDQDzH2/zXmA4I3E6nasRE3XxPAc/oF7X1ppo/+Y6fusLu/SoEvqYh72Og8N0xLuoMag89L3X6Ji0lWA2KkYHDLaHBvDkeGvBc/RthN3zEg7j4qRia7nmXOc60AuMmOQJVeGJkTdloA5ZC60ZJC83Juvksq+ERERERERERERERERERERERFWo+FvxCgTdo7mVdh7NvIKZW8TvkVbh7NvIKNN2juZXhZFjREREREREREREREREREREREVHYW1nYWpxGhpOWIdce8a2vzCm4phrMQg6J5I5a8uGfIrapKo079oC6obxbLDYrU6mdzgXvDRGS46eGA5gjXmp+EYiXXp5WbAadlt/7svrezjfTctmtpgP9xjrk5m279tQr+7W8naGtoViBWDhkc7R8ag/9UT7rm8bwDqL3VVMCYzfaaNW+I8L+nJUqGv6doikPzDQ8f5WkrbLLyMxAAqBwyZm6eJpbJEOuD1C5eLExCw7AJJBB2rO5G9gfl1HA+Cpupi858b5Ze771+7QwTLZWjiQSDeYGsOFwe9/mvKKrlzMjjsZA6Wz0uN+nkvZom/2jP3vUHA1G1qrmMpVGmSWOL+4Sb5iD0N49SuhqWSUtO2SSVp0DgBnYZWuLa6eQU+JzZZC1rSOGeS7cSGmBToucKbxJp2a6NW2vlm8f9IWjTukZd00wG2DbattC+h4XtkeFys79k2DGXtw05cv2Xz3g2i3CMDn8N1Q1C5rACHHXLLpmBaTZZMHoXYlK5sW01gABcbWGl7DS5ztrbUr5rJxTMBfYnhv9ViMLTfjq+es8hrngOfHdbqQ0cmiGuj2XfTPiwqk6KmZcgGzd50F/HMi+83UCNrqybalNgd/vkuneXaRDRhBlcykRDwILvfkeRkRpzWtg1AC817rh0n9p0HLhv1v5LLXVFm9XGYbvWdXRqWiIiIiIiIiIiIiIiIiIiIiIiIq1Hwt+IUCbtHcyrsPZt5BTK3id8ircPZt5BRpu0dzK8LIsaIiIiIiIiIiIiIiIiIiIiIiIiq7F25Uwwext21PFcggXHd5A319ApOJYRDXObI/VmnDz4jw8StylrHwAtGh95Khjth06r/8AcS6oGUpeS4at5AWMmJnS/JTaXGJqeK+KAMLnWAsdD9LC9ra5ZralomSO/wDS52Gfkqm7e+DqUUcVMaNqamxjvH+YSCMw6KRjnwqyovUUFr726eOXA+B47lt0WKujtHUevv7qpi8G88Wu0hzDXzMM5hlLWjM0ibXNvQHqpVPVxDoqV4IcGgHdmHE2INs/HeCRrZbUkTztSjMXy35WAXx2JhaeYufBOTusbTGYmLmQ23TXrKzYpUT9GGR5C+bi7K18sifM5cLL5pY2X2negH8LztPb1LBg0qAD8Q4xDSXNaSbA+YiwjX20X1Q4JU4o4TVZ2Yhnnk4+PgDrf76ryetjpRsRZvPoP3WXp7MrV4xWILjRdVAe/M0EA/zXsADaPxC61+IU1LeipABI0XDbGxPDjc8fMlSG00stppv0k5m/vT+F99q7ZbSbUw2GJOGeJkm4zQSG9ALiDrdYKDC31D2VlaLTNysNMsrniTrcaZLJUVbYw6GH9B/Kza6ZSkRERERERERERERERERERERERERFWo+FvxCgTdo7mVdh7NvIKZW8TvkVbh7NvIKNN2juZXhZFjREREREREREREREREREREREREREXTgsfUokmm4tJEGIv6ey1qmjgqQBM3aA0/fn9llinkivsG11eobZoYh1JmJaGUqTDdsd4gCJAE3JcYFrrnZcKq6JkslE7akkIyN8s9xJtkLZnPJUmVcU5a2YWa36/Tnou3ZYr4WnxsPUbUouxBa2kSTnGkiwhxIOlrc1pV/VMRm6tWRlsgaCXgWtv4m4AI1uc92q2KcTU7OkhddpNrcf5VPaVXF4h78O0NwzeDm171SRYZgLDMQDz91KoocOoYWVbyZztW8G58L62BI3cltTuqZnmJvyC1/E+ys7TxeFwraNSic9dpOdp8Jm4uW3AIGkEe66V9NX175oaj5InW2SNctdHZX8bg8lMEtPThj483DXhn5fZTNp7aqVswnLSc7NwxGUc+Q689VVosKgpQ11rvAttG9z9fpotSeskluNGncpqprUREREREREREREREREREREREREREREVaj4W/EKBN2juZV2Hs28gplbxO+RVuHs28go03aO5leFkWNERERERERERERERERERERERERU93tjOxlU0muDSKRfJBOhaIt8lJxjFmYZAJntLgSBl4gn8LboqQ1TywG1hdcOIoFj3M1LahbbnBiyowyiSJsmgIB9Rda72FryzhktJhtx6zmtL6lKm53hY494849/RcvN8YUjHubGxzw3VwGX+FVZg0paC5wBO5Rdo4OthanDqWc2HDm0iZBE2ImfzKu0VXTYhB0sOYNwdxvvB8bfSy0J4paZ+w/Ueiu7M2BiceztDq0GcoLpkhvqOQJP0ufr8coMGk6oyG++wtYX5+GqowUU9Y3pXP8AYXFvFuw/CMa91Rr8z8tgZ0Jm/st7BviKLE5HRxxluyL525LXrcOdTNDi691y7B2DVxbiKcBrfE52gnQepW3i2NU2GsBmzJ0A1Kw0dDJUkhug3r77f3XrYQB7i19MmMzZseUg6e6wYT8RUuJOMbLteNx/CyVmGy0w2jmOKhq8p6IiIiIiIiIiIiIiIiIiIiIiIiIirUfC34hQJu0dzKuw9m3kFMreJ3yKtw9m3kFGm7R3MrwsixoiIiIiIiIiIiIiIiIiIiIiIiLWfw0/70//ANI7/VTXG/HH/wBcz/rH/i5WsC7d3L8hQ8RTc7FuazxnGEN98xj9roYXsjw9r5P0hgvy2c1Pe1zqkhuu1+V/Sdq1sIKlDtT2CvT7zYJABMSY6SOfRfluHw4k6Kb+nsJifkbgE2H5sc7Lqah9OHs6cjaGayX8SKdTtDHujhuoxTj0N59Zd9ELsvgp8PUnMZfaDvmv46W8MvW6i421/TBx0IyVfZe08G/A06VSqaQbDXBrocSLk2vBN1GrcPxSHF5J4IxJtXIJFwAd24XGn1W9BUUz6RrHu2bZeKh72bE4LGVqdV1TDvdAzOzQSCRfQggFdB8P4waqV9NPEGSt1sLXGnla4U/EaTo2iRjtphXbuTi6bsPWwjqnCqPcS10xqALHqMv7Wh8T0s8dbDXsj6RrLAjXQk/W/qFnwqVjoXwF2yTv8lfxeAbS2bVpGpxQ2k7vG99QBrEFc9TVslRjsc4j2NojLTK1vqqMkIjoXMLtqwOa/li/WlyCIiIiIiIiIiIiIiIiIiIiIiIiIirUfC34hQJu0dzKuw9m3kFMreJ3yKtw9m3kFGm7R3MrwsixoiIiIiIiIiIiIiIiIiIiIiIiK7udtanha7qlTNlNAtsJMksP/tK574lwubEaRsMNrhwOeWQBH5VHDKplPKXP0tb6hTK2Liu6szXjl7Z95EqtHTA0op5O6Gn0sVqOl/3jI3jf6rW1N5sDXy1MRhyazRFhIPpNrehXHM+HsWo7xUdRaM8ciPoc+StHEaSazpo/mCg7z7dOMqB2XLTY2GN99SfUwPpdDgeDNwyEs2tpzjcn37Km19aal4NrAaKnszbuCNBlLEYcTTFnNAvpJPOTF1KrsGxRtU+oo6j9eoO7w3iw3LcgraUxCOaPT39VybzbxNxDGUaVPh0KZkDmSBAsLACStzBMCfRSPqaiTblfqd3H62CwV1e2dojjbZoXRsXbuEFAUMRhwQHTmaJk9Tzzclr4ng+JOqzVUdRYkWsd3gN1vJZaWtphEIpmab029vSypR7NhqfDo89ATzgAaCefNeYT8OSQ1RrayTbk3cBuv+24LyrxJr4uhhbstWWXWqQiIiIiIiIiIiIiIiIiIiIiIiIiIq1Hwt+IUCbtHcyrsPZt5BTK3id8ircPZt5BRpu0dzK8LIsaIiIiIiIiIiIiIiIiIiIiIiIiIiIiIiIiIiIiIiIiIiIiIiIiIiIiIiIiIiIiIiIiIiIirUfC34hQJu0dzKuw9m3kFyVMG4kmRcrfjrY2sAsdB71WjJRvc8kELz2J3Vv7X31+Pgffmvj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u+myAB0CkyyBzyRxKqRsLWA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100" name="AutoShape 4" descr="data:image/jpeg;base64,/9j/4AAQSkZJRgABAQAAAQABAAD/2wCEAAkGBxIREhUSExQSFhEVDR0XFxgXGRsYFxggGiMYIBkXGhcYKCkgHRwlGxccITUhJikrLi4uHCAzODMsNygtLisBCgoKDg0OGxAQGjQlICQ4LTQ4MjQ3NC0uMjQsNDcsODM3NTI3NCw0NjA4MTQ0MjIuLzQ0LDQtLC4yLDQ0LC0sLP/AABEIAK4BIgMBEQACEQEDEQH/xAAbAAEBAQEBAQEBAAAAAAAAAAAABQYEAgMBB//EAEEQAAEDAgMFCAIAAwUFCQAAAAEAAhEDIQQSMQUGE0FRFCIyUmFxcpGBoQdCwRUjgrGyFiQzQ2IlNFNzdMLR0vH/xAAbAQEBAAMBAQEAAAAAAAAAAAAABQMEBgECB//EAD8RAAEDAgMECAUDAwIFBQAAAAEAAgMEEQUhMRJBUXETFDNSYYGR8AYiobHBMtHhFULxFiNDYnKSsiQlNDXC/9oADAMBAAIRAxEAPwDH1qrsxufEea6SKKMxt+UaDcoMsrw93zHUrxxneZ32Vk6GPuj0WP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U6J7o+IUOZoEjrDeVaiJLGnwCmVvE75FXIezbyCizdo7mV4WRY0RERERERERERERERERERERERERERERERERERERERERERERERERERERERERERERERERERFWo+FvxCgTdo7mVdh7NvIKZW8TvkVbh7NvIKNN2juZXhZFjREREREREREREREREXbQ2PiH+GjVP8AhI/zWjLidHF+uVo8wthlJO7Rh9F01t2sWxjqj6RaxrZJJaIHtMrVix/DppmwRyhznaAA/e1vqsrsPqGsL3NsByX1wu6eMqAEUiGkSC5zRrzuZWKo+JsMgcWvlzG4An8W+q+o8Mqn5hv2Xw25sKrhMnFLJeCRlJMREzIHVZ8KxqnxLb6C/wAtr3Ftb+PgsdXRSU1tu2alqstRbLA7vYShQZWxr3A1AC1om03FmiSYuuHqsdxGrrH02GMBDNSbbst+QG7xV2Ggp4oRJUnXd/hce9O79OjTZiMO4uoPMXvE6Gehg66Fb2A45PVTPo6xuzK3yv8Aznu1GawV9DHEwTQm7StJRwWBw+Dp1q1FhBptk5Q5xLvdcxJW4vV4nJTU0xFi6wvYABVWxUsNM2SRg3blj958Zhar2HDU8jQwh3dDZM209F22CUtfBG4V0m24nLO9h6BQ6+WnkcDA2w9FwbK2e/EVW0meJx1OgA1P4C36+tjoqd1RJo368B5rWp4HTyCNu9bH/ZLA5+B2h/aI0luvxj8xMriP9T4v0fWurjoeNjpzv9bWVz+l0m10XSfP5LN0thO7YMI8wc8Zhe0SCPcLqnYww4aa+IXFr287EeSltoj1rq7z71Whq/w7d/LXH5b/AFBXMx/Hcf8AxIT5FUnYCf7X/RZTauyauGqcOo2CfCRcO9QV2GH4nT18PSwOuN/EeBUeopZYH7Dx/K/K+yMQzxUao/wn+i+osSo5uzlafMI+knZqw+i43AixsVuAgi4WuQRqvxeoiIiIiIiIiIiIiIiIiIq1Hwt+IUCbtHcyrsPZt5BTK3id8ircPZt5BRpu0dzK8LIsaIiIio7vbLOKrtpTAMlx5gDWPXkpmMYiMPpHVFrkZAeJW1RU3WJRHdbGvgtk0qnZ3iKggEkusT1doCuJiq/iOoh63Gfl1tlp4DX6q4+HDo39C7Xz+68Vd1MHh6jjXqAUXNHDDn5TN8wkagDLf1WSP4nxOsgaKSK8jf1WFxbcfC+fovk4ZSwyEyu+U6Zrqxew9mUKbar2nhuIyuzOcDNxotSnxnHqyZ0ERG229xYC27es0lHQQsD3DI81mcFgaGI2gKdIThi+Yv4WtBIve7rfldXVVlVRYMZZz/vAWvlqTYeGikxwxT1uzGPk/YKzvlu7Rp0BWoMA4dTvwSZGh/Idb76KD8NY9VVFWaerffaHy3sM9eA1H44rfxOgiZCJIhoc/fgqu7m9vbKxpcLIBTLpzZiYIGkCNVHxr4X/AKZTCcy7RuBa1tfMrbosU6zLsbNsr63Wf3u3mr8SvhoZw5LNO8RbnK6b4c+HqQQw1ue3rrldTcRxGXbfDlbRbHEYerUwrG0qvCeabO/0ECVxMc8EGJyPqIukbd/y+NzZXHse+nAjdsnLNfzferCmlVDTiDiHZJLiZyny6mNF+nYBUCopy9tOIRfIAWuLa6C/ouWxCMxvDTJtn7fUqIVdC0Ftv4hsJp4WoJ4fCI9BIYR9j/JcL8HODJqqJ369r7Eg+h+6vYyCWROGlv2Ss0t2MA+xdVBZPq+RH4BK9ic2T4ocY9zc/wDtt+wRwLcLG1vOXqtBWxVGjgKTq9PiU+GwZYBuRYw6y5qOmqarGZo6WTYdd2dyMr55jNU3yxRUbXStuMsv8r+dbdxdKrWc+izh0yBDYa2IF7Nsv03CqaempmxVD9twvncn6nNcvVyxySl0bbDhp9lX/h0R2wT/AOA6Pe39JUX4zDjhht3m3+v5st3BbdZz4FcWSp/aEX4nb/z4tfaP0t/bh/o1/wCzo/8A8+/NYLP67bftflabakf2xQjXIJ94f/SFy+HX/wBMTX/5vuFWnt/U2W4fuu/bG72IqYoYilWDGy20uB7sTYWMxopuG4/Qw4d1SohLj824WzJO/MLYqaGd9R0sb7aKRv7jWPxGHpNIL6b+9HIuLIb793T1Vj4Qo5IaOed4s14y5NBz+v0Wli0rXzxsGZGvnZareDF4qkGnD0hVuc4PLpFwuQwalw+oLxWS9Hpb87irFXLPGAYW7XFYejQftHHxVZw8rf7xomQGcr8yTC/QJZ48Ewe8D9u/6Tx2s7+SgNY6uq7SNtbUclaGJ2W+qcJwWNglvEytaJGvf8X5Kgmmx+KnFf0xJyOxcnI/8v6fILe6SgfIYNgDdf8AnVZCpsVzsUcNSIf34a7lGuYkdAu1bizGYeK2oGzlmN99LeuiiGjJqDDGb+K0Dtwm3Y3FMNYNksyj/wC0gesLmW/GrriR9MRGctq/8WPK/mqRwUfpEg2uHsqJsLY4qYwYasHC7g4CxloJ1/C6DFsUMGGmspiD+ki+mZA/K0KSkD6noZfFdG9G7wwtem1uY0qkQTrqA4T+QfytbAMcdiNK977B7NbacQffBZa6gFPM1o/S5fm+exaeEqMbTzQ6mScxnmvfhnFp8SgfJMBcG2WW5eYnSR0z2hm9Z5dIpiIiIiIirUfC34hQJu0dzKuw9m3kFMreJ3yKtw9m3kFGm7R3MrwsixoiIiKvuvWrU64q0abqhYO80D+U2Kj45FTT0hgqJAwO0J4jNbuHulZLtxtvbXktjUxuzcc7LVbw68x3pY8EWjMLG/I/S4hlJjuEs2qd23Hrl8zbcjmPL1VwzUNW60gs7xyPqs9vtsmphzTmq+pSdOXOZLSIkfRF10nwvikNc15EQZILXsLA33/wpuKUz4S35iWnS+5V97B/2bhz6s/0lRvh8/8Av1Ryf/5BbuIj/wBAzy+y5f4ZYaatWp5KYaP8RP8ARq2/jqp2aaKEf3En/t/ysGBR3kc/gPv/AIWvwWyC2nVpVH52VajjERlzzIHXquLq8VbJNFPAzYdGGjW99nT9uStxUpax7HuuHX+qxe5GHdQ2g+k7xNpPafwWmfyB+13fxTOyqwZs7NCWn1ULCozFWFjtQCFJ3zEY2v8AMftrVW+GjfC4OR+5WniYtVP97lvMZhqVfBU6T6raYNNhJkTaLQV+e0s9RSYrLURQl9nPFrHeT4LopY45qVsbnWyCxO8ezsJRYzgVuLUL+9cGBHQeq73Bq7EqqV5q4dhlsuN/P9lAraemiYOiftFQF0KmrUbE3xdRpCjVptq02+GdQOl7FcpifwsypnNRBIY3nW2h8dxVelxUxR9HI3aAXDvHvHUxmUEBlNt2sF76ST7LewXAYcMDnNJc92rj9veq163EH1NhawG5UNt7zUq2DZh2tqB7ckkxl7ovEGVOwv4enpMTkrHuaWu2rAXv8xvwt9Vs1WIxy0wiaDcW+iyq65R10bPxr6FRtVhhzXSOnqD6ELWrKSOrgdBKLtd7+iywzOheHt1C2P8AtvQni9l/3jLGbu/6tYXFf6Qq9noOs/7V9M/tp70Vz+sQ32+j+fj/ADqoWydrZsczE1nATVJceQsQB7CwXQ12G9HhL6Ombf5bAcc7/XVTqaq2qwTSnf8AhaNu9bG7QJFTNhXsa2b5WmB3oPrY+65d3w1I/BmtMdp2knxIucr8tPRVP6m1tZ+q7DbyUreXAU6ePp8N4JqV2vc3yFzhz9ZmOSrYJWzz4O/p2WDGuAPEAEaeFrePqtStgYysbsHUg24XK2G9AxvcOEOk5x3L6RZ/5XE4D/STttxHwt+rz/T+Var+tZGn89PyoO5wqtxtcV25a9SjmMwOYvay6P4m6u/CYTSG8bXW+hCn4b0gqXiUWcRdcW7mHw/aKmHxFBz6xrmLWaBMl1xA56HVUMbnrBRx1lFMGxhufEndbI5+YWCijh6Z0UzCXEqrsDCU6W067GNDQ2h3WjS+Wdfwo2L1U9RgEMkpuS7M+tlt0kTI657Wi1h+yy+x69T+0GOk5zjId1gmHfqV12Jww/0d7LfKGZeQuFJp3v66Dv2vzmtDVaBtoR0BPvw1zDST8KG/v/cVIgDFcveSrbTa3Gceh/zsPXa9vqIDh995v0pNA52FOgqv+HM0h3O9vpkfVbs4FTtx/wBzCCPv+4We/id/xqX/AJR/zXRfAv8A8SX/AKvwpmO9ozksau4UJERERERVqPhb8QoE3aO5lXYezbyCmVvE75FW4ezbyCjTdo7mV4WRY0RERFW3Z20cHW4kZmlmVw5wYMj1BCjY5hIxOl6G9iDcHx0+t1uUFX1aXbtcaLVVsXsiq/jPtULpIh4k9S0WK5OOn+JaaLq0YBbawN2mw8Cc1ZdJhsrukdr5qFvlvA3Fua2mCKVOYJsXExeOQsr/AMNYG/DY3OlN3vte2gA/zmp2J1zalwDNAuzb+3KFXA0qDHE1GlkiCNAQb/laeEYPV0+Ly1MjbMdtWNxvIKz1lZDJSNjacxZcmw94mYbC1aQa/jVM0OEQ2RDTOttVtYrgUtfXxTucOjZbLO5sbnwz0WGkr2QU7owDtG+f0UrZO1X4es2sJcWzYk3BkQT+VYxDDoqyldTOyB4DS2a06eqfDKJNbLqxO8lV2J7S1rGVMmWwkdJvzhakOA07KHqUhL2XvnkeO62SzPxCQz9M0AFTcdjH1nuqVDL3RJ00AA09AFTpaaKlibDELNGg+q1JpXSvL3nMr4LYWNERERERERe6FFz3BjRLnOgDqSscsrImGR5sBmSvpjC9wa3Urv2psOth/GAY8RbJDSdAbLQoMWpq3sifC+V+Xu4WxUUUsH6v8Kaqa1URERERF+teQQQSCDII1EaEFfJa0gtIyK9DiDcaqrQ3lxjNK9T/ABHN/qlSpcAw2X9UDfIW+y22YjUt0efv914dt2ua7cSXA1WwJiAQLQQORC+xg9IKN1GG/Ib5c87j8Lw1spmExPzBaKt/EBxb3aDG1CAC4un6ET+7LmYvgiMPtJMSzcLW/NvpmqbscJHysseKkN3mcMZ2sMAkQ5gMgiIIn8A+4Csu+H43YX/T3PvbR1tDe4y+nJaYxFwqunA8loBvHs5jziWUndoIJjLFzqZ0BPVc4cAxuSIUcko6IeO4eV8uCpdfoWuMzW/N78lB2PtgOx7cTWIaC9xJuQO6QBa/QLocTwpzcHdRUrbkAAaC/wAwJPDiVOpqsGsE0htr9l1/2+yntJ9djs1F7g1xE3aQ0Ewb2In8LVdgsk+BtpJG2kaLjTUEm19M9PNZuvNjrjK03aft/C+e/m06OIq03Unh4FMgkAiL+oC+vhPDqmip5GVDNkk31B3eBK+cXqI5ntMZvkswurUhERERERVqPhb8QoE3aO5lXYezbyCmVvE75FW4ezbyCjTdo7mV4WRY0RERERERERERERERERERERERERFd2BsDjEPrEsodebvbpyv6jqoGLY11YGOnAdJw3D9+Xgc1Ro6HpSHSZNWqbu5gywgUxBFn5jPoc2YgH3AFlyJx7E2yAmTT+2w9LbIJ8iSMjnlev1ClLbBvnf8Ak/ZSt392a1LEtqENcynLrOhzrHLAPqQenqq+MfEFLUUDoWktc/LMXA456eHHwWpR4dLHOHnMDNdW9+xq2Ke2tTp5Ybkdmc2bG2h/EdVqfDmK02HxGmmkvncWBtn5ed+Cy4jSSVLhIxtt2ZXrY+6tBrJrNNV+hALgAfKCCI5amfQL4xP4kq3yAUrthu7IEkccwfoLeJ3e02Gwtb/uDaPvl9fRS9vbtNvUwocWCzmm4n/pfz9v81Wwn4gebRVxAcdDpl4jdz9bLUq8Pb+uDTh+xWVIXXKOiIiIiIiIiIiIiIiIiIiIiIiIiIiIq1Hwt+IUCbtHcyrsPZt5BTK3id8ircPZt5BRpu0dzK8LIsaIiIiIiIiIiIiIiIiIiIiIiIi1O7O7ocRVrC0S2n16Of0b6WJ9BdcljeOFgMFMc97uHg3ifHMDTN2SsUNBe0kvkPyff0Wor4xtJs5g22pIB/8A2/75c+UipJKg22S7yv795m2VZ8rYxe9vfv3rPp7zYaTLzm8wBBHUyB3tBqqL/h+uLRssy4Egj6nK3hpwWsMQgvmfP3qrWCxzXtDqb2O/ujmyG7QYiWcj6KHVUT4n7ErC3MW2t5z37xxPBb0UzXjaYQct27yXRUq02+FwbTESSbDu2PXwkX9lrsimeLubd5vkBmfm/e9gshcxuhsP4XA/bGGzBjXtqvAIAMZW+zfu9z63W+zCq4tMjmGNptp+o8zfdllkOAuLLXNVBfZB2j9F9Bj6jhByhpEd2CB+OixdRhY64uTrncH9veZX307yLblnttbu06k1Gnh1NTJGR3rfQ+oP4XS4bjssFonDbZ4A7Q98CMuO5TamgZJdwNj9D79hYghd2Ddc+UXqIiIiIiIiIiIiIiIiIiIiIiIiKtR8LfiFAm7R3Mq7D2beQUyt4nfIq3D2beQUabtHcyvCyLGiIiIiIiIiIiIiIiIiIiIiIq1DYubCvxPEaMroDbyY15dS2+lzKjy4tsV7aPoybjXK3hv4A335ZBbrKMOpzNtabvfkvVDA8MA1nvYXtlrJc0H5vggaaf5JJV9M4inaHBpzORI5NuCed+QK+mQlgvISCd2nqffkv2pg32qMouMOylv/ABWuBBgtdf1BI0MaFfLaqI3ifKBcXB/Q4EbiMvAi+ovcEL10Tv1tZ5fqB9/Rd1HD8R0Ow9VuYaPpvc2bXFQDMDbmDz9loyTiFt2TtdbuuaDyLSdk+o3DxWdkZkPzMIvxBP11+/4XXsGnUo1Tw6TuFUIa7O14y6iRaS0AzcW56LTxWSGpgAmlG2zMbJab6HPOwJItrY6DVZqRr4pDsN+U63vl/CpbepP4D6bGZg4TEOLpMAXiJy3I6+6l4TLF1pssj7Wy1FrZ3yvfXTw3Cy2qtruiLGi91j8Ps+pF8PUkNOtOocxMBotpEyu0lrodr5Z22JH9zRYDXnfRRWQPtnGcr7jmvezdnVy/viuymAXOcQ5ul4k9Sf3zWOsrqUR/7ZY9xsAMjrlp4W5ZZkDNewU8218wIG/ULsxeCbU7rXPYZIAc4vaeoPSBGZ3hBstOCrfD87mhwyuQA0+B8bn9Lf1EZ+BzyQh+QJHnce+J0Gi5dl7AdW4oc9rHU2TBm51ERqC0O09Fs1+NNpjEWsLg82uLZbt5yINtctRqsMFCZNq5sW+/3UYq2FoFERERERERERERERERERERERERVqPhb8QoE3aO5lXYezbyCmVvE75FW4ezbyCjTdo7mV4WRY0RERERERERERERERERERF98FQc97WtZnJcO7eD7xcD1lYKmVkUTnvdsgA55fnL6LJExz3gNF1osdwXVc9Gg5vApAZHZgXOmGSCTIhua1zzlc3SipjgMdTOHdIT8wtYC13bhnc24AWtZVZejc/ajZbZGnE6D9/3VzdjZOakKn980vqkvY4AgiSJLnNvpPW657HsT6OoMXynYADXAkEG19Guy4cFv0NNtMDsxc5g/wAhcO2NjGgXOaGcJ1XK0McA42uHU3jI42/li0qlhmLNqw1jydsC5uCQM9zmnaA/6r7lr1NKYiSLbJNsj+DkfJc2z9lOrEsY2LTlc0hh9mmwM82PHsFtVmJMpQJJXeFwQXeozIHB7DzKxxUzpPlaP298nKo3CM4RDxkqscC4wS4m4BLzHLmQCYg5gbyTUymoBjO0xwyzAAGuQF757gSBe4LSMtoRN6P5siPX198M75/Ongp5awbdREOHqIH4A6LJJWBpzPs6g87nzJ3lfIiv79+7cF4Gy4NhEkWHQAgRPsz7X1/U2nO/H1JBz9XeQXyKe2g4fa37L9q4TLaLzy/pz5W5wB0EexVIkz3eP5/O7M7nG/ro9n37924BUtm7AY6mXVrBwAaNIA0kaEdG3HPvEypNfjkzJxHS5lt7njf6jxdcO3fKBsjagomOYXS7/fLy056qBtLA+GtUbnpMewlwlocypIaAAc8gzBJFz0sujoqy5dTxO2HvDsjYkPbmb5bGY1A3C+typ00OkjhcC3mD53UjeWmDU4rKLqVN4zCQdTMzJIFwbCLKzgr3Nh6GWYPezLK2g03A6Wve+e9aNc0F+21myDmo6srRREREREREREREREREREREREVaj4W/EKBN2juZV2Hs28gplbxO+RVuHs28go03aO5leFkWNERERERERERERERERERERWN0qL3YlnDe1jwCQT7Gbc+sHoovxBJCyheZmFzcshzy/bLNb2HNe6cbBsVSwxpGs92Lc0t7Yc8EwXNFrESWgudaymzCcUrG4c0g7Hy3AuA487XNhnn45rbZsGUmoP8AdnzH4zK2+y6zsrs9ShkNT+6yEQGcv/hcDXwx7bDFE/aA+faBuXaHjzV6B5sdpwtfK3BcG8+IolrcxoPpNzEtc8TnPgiJMXdMKhgFPUh52Q9sh2QCAbbP93AX0tda9c+MgX2S0X1O/d+VH2JtCqGNIrYMNYS0N4uQQbmWu9efqVcxahpnSuDopCXWJOxtZjLUDhqPAXWjTTyBos9uW69suSuY3aTSy9fDA5e+WVRH4bqVztJh7mS/LBIe6HNP3/SFvy1LS39bfGx9lSG7coNa5rKzQSQAY8N7vHqBJHrrKtuwWsfI18kVwLm19csmnwJyPhpYZLTFXCGkNf74rpdtDZcWeGv5VAHcQHzZtSffVagoviHbu6O7e4S3Ytwtew8swsxmoLZOseOd/VfbYleliYEkvy97K12WeuaIA9ysOKQVOH3IbZt8rkXtyvcnjYfcr7pXxz77nwTaGIcymcz2ZxXAkwBTbIBbF9JFu7PWLr2igZJP8jDsbJyzJc7UG+WvG7rcL5LyaQtZm4Xv6D3yuodGsHUMQyGkDZ1PvAj+WSCWTA5aaRyldBJE5lXTyXIvK/IjvZH5rXPnrewvYLQa4Ohkbb+0fTwXFvGyscNhn1KjHMywwCZ0bGuthJJvJK3cGdSsrqiOGMtdfMm1tT6ZnQZaLBWiUwRue4Eblml1CkoiIiIiIiIiIiIiIiIiIiIiKtR8LfiFAm7R3Mq7D2beQUyt4nfIq3D2beQUabtHcyvCyLGiIiIiIiIiIiIiIiIiIiIqGwXURWbxw40oMhpueggeKTaPVTcWbUupXdVID8rX+p8LDO/hotqjMYlHS6e/VfXHtYTiG082VtYObmJLiAXNcTIBk5gTOkLHSukAgfLa7mkG2Qvk4W1yFiBxvdfcwaekDNAb+PD3wUmFWutJfqIiItJuXh21ahpmM3iAOh0mRztNjaYXM/E1Q+mgEw00NtRy4Z2zGdrqrhbGyP2DqtlX3RwbyCaJaSDORzgAbctOui4WL4oxOJpAl2gLagE2568Pd1cdhdM4glluS4hungo8FWzHPkuIs0wQeQVD/U2LF/6m5lrbAXzcL3G/1Nlg/plJbQ7zrwVLZ+ysPRADWEAU87wXvOWdJBMHQ/Sl1eJ11S4l77knZb8rRe3lfePVbUNNDEAGi2Vzmf8ACzzK4qUHVM1Ug4nP3DMNLhl8Xs0QJAIk6LpnRGGsbCA24Zs5i1zbPTmTc52NhqpoeHxF9zrfLhfx8vzoo9d7mUajtA7DUmaNBk6mYl3dB7wjUAzCtRsZJVRsvctfI7U2sMuNhYkfKQd5FrrSeXNic7iGjd7OW9fHbbsNwaIpB4qFgL8xMaWiR3ry2eWVZ8MFcamY1BGxc7Nhnrzy3G2+/hZY6sw9EwMBvv8Ae/h5KGrqnIiIiIiIiIiIiIiIiIiIiIiKtR8LfiFAm7R3Mq7D2beQUyt4nfIq3D2beQUabtHcyvCyLGiIiIiIiIiIiIiIiIiIiIuzZGKdSrMe3KSHaOIDT7k2AWliFMyopnxPvYjdmfK29Z6aUxyhw/hV94hVp4kPrhg4tMZmsIMBwAfAFxckgnmOajYK6nmoTFSEnYJsSCMwflz5WvbcbWC3q3pGT7UtvmGYHA6+/uotXC5Hw+cma7gJkeYctLq6yo6SLaZbatoePA+a0HRbD7O04+C0uGwWCxAeaTX5mN56nnmyj1kGCOULlp6vFaFzBUOFnHdoPC5z8Rkd4PFVWQ0swcYwbj370VrA7l4ZwDjckTlBJaJ5CDOs8yoVX8XVzHFjRYDK5AubeVuG5b0WEQOFz/HvzUvbGwqWD4NWg+qXur5YJERedIIH5Kr4bjFRifTQVTGhrWg3F731Gtx9FqVFHHS7EkRNyVVZt/vua9wYc4AMktcIbJgE8wRbrzUd+CXha+Nu2LG+gINzxA3cd40C3BW/OQ42+35XVi8bUaxxc8BhBu4OvMRYgCLnU8lqwUcL5GhjPmFtCPG+YJN9NBvyWWSZ7WkuOXmp52lUxYNJtnVO6S2wAiS6HSZi2ugKojD4cOcKiQXazOx1vfTKwsNdNbXWt1h9QOjGp9713193qvDLM7XMz5uHFnAZe5J0EtMchPop0ePU5nEpYWutbavpe/zeJzF95t4rZfQydHs3uNbcdMveixu26YNWnh6QY2o1rQ8hwDXVI5OMC0R7krucMkIp5KuoJLHElotmGX4C5z+wCh1QBlbDGACLX5r3vpiapqNpVWsbwwQMhBkfylwGhj210Cx/DUFMIXTwEnb1uLWO8DiPXmV7ikkheI3gC3BZxdKpaIiIiIiIiIiIiIiIiIiIiIirUfC34hQJu0dzKuw9m3kFMreJ3yKtw9m3kFGm7R3MrwsixoiIiIiIiIiIiIiIiIiIiIDF14RcWKA2V9wo1sNmdUqvxmbutLpMSbC2l80a2UEGppq7ZZG1sFsza2f72Fr6Kmeilp7ucTJwVncHbwthasR/yif9H9R9dFA+LcFfnXU+R/uA/wDL9/Xit3CK0dhJ5fsthj8BmjI2mDmBcTaRzFhfRcTSV7mX6Vzjllvz45lW5oNq2yAuLEYZzW1JDAHeDJ3i0CSbd3lPNb8FTG+SMNJJH6trK5OQ732+ywPjc1rr2z0tnbf4Ljw7ZqtbH8phoIMGCHggnqM3K63pXhtOXk8M89L3bY28bb8lgYLyAW971I2nssVKhfLQSZy2a2CR3tbG9x1KtUGIOihEdiQN+ZOW7lwO8BaU9MHvLvpp5/urddjcQ0UzDXBl4aDbS4nrPJQonPo3mbNwJ4nXXLLhbfY+i33ATN2ND7HFetkbAfRqhxLSA3zOJGoFiNPysWI45HVUxja0gk8ABx1B18s/t7T0TopA4n6r93o28cJSiWmu+QwDQDzH2/zXmA4I3E6nasRE3XxPAc/oF7X1ppo/+Y6fusLu/SoEvqYh72Og8N0xLuoMag89L3X6Ji0lWA2KkYHDLaHBvDkeGvBc/RthN3zEg7j4qRia7nmXOc60AuMmOQJVeGJkTdloA5ZC60ZJC83Juvksq+ERERERERERERERERERERERFWo+FvxCgTdo7mVdh7NvIKZW8TvkVbh7NvIKNN2juZXhZFjREREREREREREREREREREREVHYW1nYWpxGhpOWIdce8a2vzCm4phrMQg6J5I5a8uGfIrapKo079oC6obxbLDYrU6mdzgXvDRGS46eGA5gjXmp+EYiXXp5WbAadlt/7svrezjfTctmtpgP9xjrk5m279tQr+7W8naGtoViBWDhkc7R8ag/9UT7rm8bwDqL3VVMCYzfaaNW+I8L+nJUqGv6doikPzDQ8f5WkrbLLyMxAAqBwyZm6eJpbJEOuD1C5eLExCw7AJJBB2rO5G9gfl1HA+Cpupi858b5Ze771+7QwTLZWjiQSDeYGsOFwe9/mvKKrlzMjjsZA6Wz0uN+nkvZom/2jP3vUHA1G1qrmMpVGmSWOL+4Sb5iD0N49SuhqWSUtO2SSVp0DgBnYZWuLa6eQU+JzZZC1rSOGeS7cSGmBToucKbxJp2a6NW2vlm8f9IWjTukZd00wG2DbattC+h4XtkeFys79k2DGXtw05cv2Xz3g2i3CMDn8N1Q1C5rACHHXLLpmBaTZZMHoXYlK5sW01gABcbWGl7DS5ztrbUr5rJxTMBfYnhv9ViMLTfjq+es8hrngOfHdbqQ0cmiGuj2XfTPiwqk6KmZcgGzd50F/HMi+83UCNrqybalNgd/vkuneXaRDRhBlcykRDwILvfkeRkRpzWtg1AC817rh0n9p0HLhv1v5LLXVFm9XGYbvWdXRqWiIiIiIiIiIiIiIiIiIiIiIiIq1Hwt+IUCbtHcyrsPZt5BTK3id8ircPZt5BRpu0dzK8LIsaIiIiIiIiIiIiIiIiIiIiIiIiq7F25Uwwext21PFcggXHd5A319ApOJYRDXObI/VmnDz4jw8StylrHwAtGh95Khjth06r/8AcS6oGUpeS4at5AWMmJnS/JTaXGJqeK+KAMLnWAsdD9LC9ra5ZralomSO/wDS52Gfkqm7e+DqUUcVMaNqamxjvH+YSCMw6KRjnwqyovUUFr726eOXA+B47lt0WKujtHUevv7qpi8G88Wu0hzDXzMM5hlLWjM0ibXNvQHqpVPVxDoqV4IcGgHdmHE2INs/HeCRrZbUkTztSjMXy35WAXx2JhaeYufBOTusbTGYmLmQ23TXrKzYpUT9GGR5C+bi7K18sifM5cLL5pY2X2negH8LztPb1LBg0qAD8Q4xDSXNaSbA+YiwjX20X1Q4JU4o4TVZ2Yhnnk4+PgDrf76ryetjpRsRZvPoP3WXp7MrV4xWILjRdVAe/M0EA/zXsADaPxC61+IU1LeipABI0XDbGxPDjc8fMlSG00stppv0k5m/vT+F99q7ZbSbUw2GJOGeJkm4zQSG9ALiDrdYKDC31D2VlaLTNysNMsrniTrcaZLJUVbYw6GH9B/Kza6ZSkRERERERERERERERERERERERERFWo+FvxCgTdo7mVdh7NvIKZW8TvkVbh7NvIKNN2juZXhZFjREREREREREREREREREREREREREXTgsfUokmm4tJEGIv6ey1qmjgqQBM3aA0/fn9llinkivsG11eobZoYh1JmJaGUqTDdsd4gCJAE3JcYFrrnZcKq6JkslE7akkIyN8s9xJtkLZnPJUmVcU5a2YWa36/Tnou3ZYr4WnxsPUbUouxBa2kSTnGkiwhxIOlrc1pV/VMRm6tWRlsgaCXgWtv4m4AI1uc92q2KcTU7OkhddpNrcf5VPaVXF4h78O0NwzeDm171SRYZgLDMQDz91KoocOoYWVbyZztW8G58L62BI3cltTuqZnmJvyC1/E+ys7TxeFwraNSic9dpOdp8Jm4uW3AIGkEe66V9NX175oaj5InW2SNctdHZX8bg8lMEtPThj483DXhn5fZTNp7aqVswnLSc7NwxGUc+Q689VVosKgpQ11rvAttG9z9fpotSeskluNGncpqprUREREREREREREREREREREREREREREVaj4W/EKBN2juZV2Hs28gplbxO+RVuHs28go03aO5leFkWNERERERERERERERERERERERERU93tjOxlU0muDSKRfJBOhaIt8lJxjFmYZAJntLgSBl4gn8LboqQ1TywG1hdcOIoFj3M1LahbbnBiyowyiSJsmgIB9Rda72FryzhktJhtx6zmtL6lKm53hY494849/RcvN8YUjHubGxzw3VwGX+FVZg0paC5wBO5Rdo4OthanDqWc2HDm0iZBE2ImfzKu0VXTYhB0sOYNwdxvvB8bfSy0J4paZ+w/Ueiu7M2BiceztDq0GcoLpkhvqOQJP0ufr8coMGk6oyG++wtYX5+GqowUU9Y3pXP8AYXFvFuw/CMa91Rr8z8tgZ0Jm/st7BviKLE5HRxxluyL525LXrcOdTNDi691y7B2DVxbiKcBrfE52gnQepW3i2NU2GsBmzJ0A1Kw0dDJUkhug3r77f3XrYQB7i19MmMzZseUg6e6wYT8RUuJOMbLteNx/CyVmGy0w2jmOKhq8p6IiIiIiIiIiIiIiIiIiIiIiIiIirUfC34hQJu0dzKuw9m3kFMreJ3yKtw9m3kFGm7R3MrwsixoiIiIiIiIiIiIiIiIiIiIiIiLWfw0/70//ANI7/VTXG/HH/wBcz/rH/i5WsC7d3L8hQ8RTc7FuazxnGEN98xj9roYXsjw9r5P0hgvy2c1Pe1zqkhuu1+V/Sdq1sIKlDtT2CvT7zYJABMSY6SOfRfluHw4k6Kb+nsJifkbgE2H5sc7Lqah9OHs6cjaGayX8SKdTtDHujhuoxTj0N59Zd9ELsvgp8PUnMZfaDvmv46W8MvW6i421/TBx0IyVfZe08G/A06VSqaQbDXBrocSLk2vBN1GrcPxSHF5J4IxJtXIJFwAd24XGn1W9BUUz6RrHu2bZeKh72bE4LGVqdV1TDvdAzOzQSCRfQggFdB8P4waqV9NPEGSt1sLXGnla4U/EaTo2iRjtphXbuTi6bsPWwjqnCqPcS10xqALHqMv7Wh8T0s8dbDXsj6RrLAjXQk/W/qFnwqVjoXwF2yTv8lfxeAbS2bVpGpxQ2k7vG99QBrEFc9TVslRjsc4j2NojLTK1vqqMkIjoXMLtqwOa/li/WlyCIiIiIiIiIiIiIiIiIiIiIiIiIirUfC34hQJu0dzKuw9m3kFMreJ3yKtw9m3kFGm7R3MrwsixoiIiIiIiIiIiIiIiIiIiIiIiK7udtanha7qlTNlNAtsJMksP/tK574lwubEaRsMNrhwOeWQBH5VHDKplPKXP0tb6hTK2Liu6szXjl7Z95EqtHTA0op5O6Gn0sVqOl/3jI3jf6rW1N5sDXy1MRhyazRFhIPpNrehXHM+HsWo7xUdRaM8ciPoc+StHEaSazpo/mCg7z7dOMqB2XLTY2GN99SfUwPpdDgeDNwyEs2tpzjcn37Km19aal4NrAaKnszbuCNBlLEYcTTFnNAvpJPOTF1KrsGxRtU+oo6j9eoO7w3iw3LcgraUxCOaPT39VybzbxNxDGUaVPh0KZkDmSBAsLACStzBMCfRSPqaiTblfqd3H62CwV1e2dojjbZoXRsXbuEFAUMRhwQHTmaJk9Tzzclr4ng+JOqzVUdRYkWsd3gN1vJZaWtphEIpmab029vSypR7NhqfDo89ATzgAaCefNeYT8OSQ1RrayTbk3cBuv+24LyrxJr4uhhbstWWXWqQiIiIiIiIiIiIiIiIiIiIiIiIiIq1Hwt+IUCbtHcyrsPZt5BTK3id8ircPZt5BRpu0dzK8LIsaIiIiIiIiIiIiIiIiIiIiIiIiIiIiIiIiIiIiIiIiIiIiIiIiIiIiIiIiIiIiIiIiIiIirUfC34hQJu0dzKuw9m3kFyVMG4kmRcrfjrY2sAsdB71WjJRvc8kELz2J3Vv7X31+Pgffmvj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u+myAB0CkyyBzyRxKqRsLWA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102" name="AutoShape 6" descr="data:image/jpeg;base64,/9j/4AAQSkZJRgABAQAAAQABAAD/2wCEAAkGBxIREhUSExQSFhEVDR0XFxgXGRsYFxggGiMYIBkXGhcYKCkgHRwlGxccITUhJikrLi4uHCAzODMsNygtLisBCgoKDg0OGxAQGjQlICQ4LTQ4MjQ3NC0uMjQsNDcsODM3NTI3NCw0NjA4MTQ0MjIuLzQ0LDQtLC4yLDQ0LC0sLP/AABEIAK4BIgMBEQACEQEDEQH/xAAbAAEBAQEBAQEBAAAAAAAAAAAABQYEAgMBB//EAEEQAAEDAgMFCAIAAwUFCQAAAAEAAhEDIQQSMQUGE0FRFCIyUmFxcpGBoQdCwRUjgrGyFiQzQ2IlNFNzdMLR0vH/xAAbAQEBAAMBAQEAAAAAAAAAAAAABQMEBgECB//EAD8RAAEDAgMECAUDAwIFBQAAAAEAAgMEEQUhMRJBUXETFDNSYYGR8AYiobHBMtHhFULxFiNDYnKSsiQlNDXC/9oADAMBAAIRAxEAPwDH1qrsxufEea6SKKMxt+UaDcoMsrw93zHUrxxneZ32Vk6GPuj0WP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U6J7o+IUOZoEjrDeVaiJLGnwCmVvE75FXIezbyCizdo7mV4WRY0RERERERERERERERERERERERERERERERERERERERERERERERERERERERERERERERERERFWo+FvxCgTdo7mVdh7NvIKZW8TvkVbh7NvIKNN2juZXhZFjREREREREREREREREXbQ2PiH+GjVP8AhI/zWjLidHF+uVo8wthlJO7Rh9F01t2sWxjqj6RaxrZJJaIHtMrVix/DppmwRyhznaAA/e1vqsrsPqGsL3NsByX1wu6eMqAEUiGkSC5zRrzuZWKo+JsMgcWvlzG4An8W+q+o8Mqn5hv2Xw25sKrhMnFLJeCRlJMREzIHVZ8KxqnxLb6C/wAtr3Ftb+PgsdXRSU1tu2alqstRbLA7vYShQZWxr3A1AC1om03FmiSYuuHqsdxGrrH02GMBDNSbbst+QG7xV2Ggp4oRJUnXd/hce9O79OjTZiMO4uoPMXvE6Gehg66Fb2A45PVTPo6xuzK3yv8Aznu1GawV9DHEwTQm7StJRwWBw+Dp1q1FhBptk5Q5xLvdcxJW4vV4nJTU0xFi6wvYABVWxUsNM2SRg3blj958Zhar2HDU8jQwh3dDZM209F22CUtfBG4V0m24nLO9h6BQ6+WnkcDA2w9FwbK2e/EVW0meJx1OgA1P4C36+tjoqd1RJo368B5rWp4HTyCNu9bH/ZLA5+B2h/aI0luvxj8xMriP9T4v0fWurjoeNjpzv9bWVz+l0m10XSfP5LN0thO7YMI8wc8Zhe0SCPcLqnYww4aa+IXFr287EeSltoj1rq7z71Whq/w7d/LXH5b/AFBXMx/Hcf8AxIT5FUnYCf7X/RZTauyauGqcOo2CfCRcO9QV2GH4nT18PSwOuN/EeBUeopZYH7Dx/K/K+yMQzxUao/wn+i+osSo5uzlafMI+knZqw+i43AixsVuAgi4WuQRqvxeoiIiIiIiIiIiIiIiIiIq1Hwt+IUCbtHcyrsPZt5BTK3id8ircPZt5BRpu0dzK8LIsaIiIio7vbLOKrtpTAMlx5gDWPXkpmMYiMPpHVFrkZAeJW1RU3WJRHdbGvgtk0qnZ3iKggEkusT1doCuJiq/iOoh63Gfl1tlp4DX6q4+HDo39C7Xz+68Vd1MHh6jjXqAUXNHDDn5TN8wkagDLf1WSP4nxOsgaKSK8jf1WFxbcfC+fovk4ZSwyEyu+U6Zrqxew9mUKbar2nhuIyuzOcDNxotSnxnHqyZ0ERG229xYC27es0lHQQsD3DI81mcFgaGI2gKdIThi+Yv4WtBIve7rfldXVVlVRYMZZz/vAWvlqTYeGikxwxT1uzGPk/YKzvlu7Rp0BWoMA4dTvwSZGh/Idb76KD8NY9VVFWaerffaHy3sM9eA1H44rfxOgiZCJIhoc/fgqu7m9vbKxpcLIBTLpzZiYIGkCNVHxr4X/AKZTCcy7RuBa1tfMrbosU6zLsbNsr63Wf3u3mr8SvhoZw5LNO8RbnK6b4c+HqQQw1ue3rrldTcRxGXbfDlbRbHEYerUwrG0qvCeabO/0ECVxMc8EGJyPqIukbd/y+NzZXHse+nAjdsnLNfzferCmlVDTiDiHZJLiZyny6mNF+nYBUCopy9tOIRfIAWuLa6C/ouWxCMxvDTJtn7fUqIVdC0Ftv4hsJp4WoJ4fCI9BIYR9j/JcL8HODJqqJ369r7Eg+h+6vYyCWROGlv2Ss0t2MA+xdVBZPq+RH4BK9ic2T4ocY9zc/wDtt+wRwLcLG1vOXqtBWxVGjgKTq9PiU+GwZYBuRYw6y5qOmqarGZo6WTYdd2dyMr55jNU3yxRUbXStuMsv8r+dbdxdKrWc+izh0yBDYa2IF7Nsv03CqaempmxVD9twvncn6nNcvVyxySl0bbDhp9lX/h0R2wT/AOA6Pe39JUX4zDjhht3m3+v5st3BbdZz4FcWSp/aEX4nb/z4tfaP0t/bh/o1/wCzo/8A8+/NYLP67bftflabakf2xQjXIJ94f/SFy+HX/wBMTX/5vuFWnt/U2W4fuu/bG72IqYoYilWDGy20uB7sTYWMxopuG4/Qw4d1SohLj824WzJO/MLYqaGd9R0sb7aKRv7jWPxGHpNIL6b+9HIuLIb793T1Vj4Qo5IaOed4s14y5NBz+v0Wli0rXzxsGZGvnZareDF4qkGnD0hVuc4PLpFwuQwalw+oLxWS9Hpb87irFXLPGAYW7XFYejQftHHxVZw8rf7xomQGcr8yTC/QJZ48Ewe8D9u/6Tx2s7+SgNY6uq7SNtbUclaGJ2W+qcJwWNglvEytaJGvf8X5Kgmmx+KnFf0xJyOxcnI/8v6fILe6SgfIYNgDdf8AnVZCpsVzsUcNSIf34a7lGuYkdAu1bizGYeK2oGzlmN99LeuiiGjJqDDGb+K0Dtwm3Y3FMNYNksyj/wC0gesLmW/GrriR9MRGctq/8WPK/mqRwUfpEg2uHsqJsLY4qYwYasHC7g4CxloJ1/C6DFsUMGGmspiD+ki+mZA/K0KSkD6noZfFdG9G7wwtem1uY0qkQTrqA4T+QfytbAMcdiNK977B7NbacQffBZa6gFPM1o/S5fm+exaeEqMbTzQ6mScxnmvfhnFp8SgfJMBcG2WW5eYnSR0z2hm9Z5dIpiIiIiIirUfC34hQJu0dzKuw9m3kFMreJ3yKtw9m3kFGm7R3MrwsixoiIiKvuvWrU64q0abqhYO80D+U2Kj45FTT0hgqJAwO0J4jNbuHulZLtxtvbXktjUxuzcc7LVbw68x3pY8EWjMLG/I/S4hlJjuEs2qd23Hrl8zbcjmPL1VwzUNW60gs7xyPqs9vtsmphzTmq+pSdOXOZLSIkfRF10nwvikNc15EQZILXsLA33/wpuKUz4S35iWnS+5V97B/2bhz6s/0lRvh8/8Av1Ryf/5BbuIj/wBAzy+y5f4ZYaatWp5KYaP8RP8ARq2/jqp2aaKEf3En/t/ysGBR3kc/gPv/AIWvwWyC2nVpVH52VajjERlzzIHXquLq8VbJNFPAzYdGGjW99nT9uStxUpax7HuuHX+qxe5GHdQ2g+k7xNpPafwWmfyB+13fxTOyqwZs7NCWn1ULCozFWFjtQCFJ3zEY2v8AMftrVW+GjfC4OR+5WniYtVP97lvMZhqVfBU6T6raYNNhJkTaLQV+e0s9RSYrLURQl9nPFrHeT4LopY45qVsbnWyCxO8ezsJRYzgVuLUL+9cGBHQeq73Bq7EqqV5q4dhlsuN/P9lAraemiYOiftFQF0KmrUbE3xdRpCjVptq02+GdQOl7FcpifwsypnNRBIY3nW2h8dxVelxUxR9HI3aAXDvHvHUxmUEBlNt2sF76ST7LewXAYcMDnNJc92rj9veq163EH1NhawG5UNt7zUq2DZh2tqB7ckkxl7ovEGVOwv4enpMTkrHuaWu2rAXv8xvwt9Vs1WIxy0wiaDcW+iyq65R10bPxr6FRtVhhzXSOnqD6ELWrKSOrgdBKLtd7+iywzOheHt1C2P8AtvQni9l/3jLGbu/6tYXFf6Qq9noOs/7V9M/tp70Vz+sQ32+j+fj/ADqoWydrZsczE1nATVJceQsQB7CwXQ12G9HhL6Ombf5bAcc7/XVTqaq2qwTSnf8AhaNu9bG7QJFTNhXsa2b5WmB3oPrY+65d3w1I/BmtMdp2knxIucr8tPRVP6m1tZ+q7DbyUreXAU6ePp8N4JqV2vc3yFzhz9ZmOSrYJWzz4O/p2WDGuAPEAEaeFrePqtStgYysbsHUg24XK2G9AxvcOEOk5x3L6RZ/5XE4D/STttxHwt+rz/T+Var+tZGn89PyoO5wqtxtcV25a9SjmMwOYvay6P4m6u/CYTSG8bXW+hCn4b0gqXiUWcRdcW7mHw/aKmHxFBz6xrmLWaBMl1xA56HVUMbnrBRx1lFMGxhufEndbI5+YWCijh6Z0UzCXEqrsDCU6W067GNDQ2h3WjS+Wdfwo2L1U9RgEMkpuS7M+tlt0kTI657Wi1h+yy+x69T+0GOk5zjId1gmHfqV12Jww/0d7LfKGZeQuFJp3v66Dv2vzmtDVaBtoR0BPvw1zDST8KG/v/cVIgDFcveSrbTa3Gceh/zsPXa9vqIDh995v0pNA52FOgqv+HM0h3O9vpkfVbs4FTtx/wBzCCPv+4We/id/xqX/AJR/zXRfAv8A8SX/AKvwpmO9ozksau4UJERERERVqPhb8QoE3aO5lXYezbyCmVvE75FW4ezbyCjTdo7mV4WRY0RERFW3Z20cHW4kZmlmVw5wYMj1BCjY5hIxOl6G9iDcHx0+t1uUFX1aXbtcaLVVsXsiq/jPtULpIh4k9S0WK5OOn+JaaLq0YBbawN2mw8Cc1ZdJhsrukdr5qFvlvA3Fua2mCKVOYJsXExeOQsr/AMNYG/DY3OlN3vte2gA/zmp2J1zalwDNAuzb+3KFXA0qDHE1GlkiCNAQb/laeEYPV0+Ly1MjbMdtWNxvIKz1lZDJSNjacxZcmw94mYbC1aQa/jVM0OEQ2RDTOttVtYrgUtfXxTucOjZbLO5sbnwz0WGkr2QU7owDtG+f0UrZO1X4es2sJcWzYk3BkQT+VYxDDoqyldTOyB4DS2a06eqfDKJNbLqxO8lV2J7S1rGVMmWwkdJvzhakOA07KHqUhL2XvnkeO62SzPxCQz9M0AFTcdjH1nuqVDL3RJ00AA09AFTpaaKlibDELNGg+q1JpXSvL3nMr4LYWNERERERERe6FFz3BjRLnOgDqSscsrImGR5sBmSvpjC9wa3Urv2psOth/GAY8RbJDSdAbLQoMWpq3sifC+V+Xu4WxUUUsH6v8Kaqa1URERERF+teQQQSCDII1EaEFfJa0gtIyK9DiDcaqrQ3lxjNK9T/ABHN/qlSpcAw2X9UDfIW+y22YjUt0efv914dt2ua7cSXA1WwJiAQLQQORC+xg9IKN1GG/Ib5c87j8Lw1spmExPzBaKt/EBxb3aDG1CAC4un6ET+7LmYvgiMPtJMSzcLW/NvpmqbscJHysseKkN3mcMZ2sMAkQ5gMgiIIn8A+4Csu+H43YX/T3PvbR1tDe4y+nJaYxFwqunA8loBvHs5jziWUndoIJjLFzqZ0BPVc4cAxuSIUcko6IeO4eV8uCpdfoWuMzW/N78lB2PtgOx7cTWIaC9xJuQO6QBa/QLocTwpzcHdRUrbkAAaC/wAwJPDiVOpqsGsE0htr9l1/2+yntJ9djs1F7g1xE3aQ0Ewb2In8LVdgsk+BtpJG2kaLjTUEm19M9PNZuvNjrjK03aft/C+e/m06OIq03Unh4FMgkAiL+oC+vhPDqmip5GVDNkk31B3eBK+cXqI5ntMZvkswurUhERERERVqPhb8QoE3aO5lXYezbyCmVvE75FW4ezbyCjTdo7mV4WRY0RERERERERERERERERERERERERFd2BsDjEPrEsodebvbpyv6jqoGLY11YGOnAdJw3D9+Xgc1Ro6HpSHSZNWqbu5gywgUxBFn5jPoc2YgH3AFlyJx7E2yAmTT+2w9LbIJ8iSMjnlev1ClLbBvnf8Ak/ZSt392a1LEtqENcynLrOhzrHLAPqQenqq+MfEFLUUDoWktc/LMXA456eHHwWpR4dLHOHnMDNdW9+xq2Ke2tTp5Ybkdmc2bG2h/EdVqfDmK02HxGmmkvncWBtn5ed+Cy4jSSVLhIxtt2ZXrY+6tBrJrNNV+hALgAfKCCI5amfQL4xP4kq3yAUrthu7IEkccwfoLeJ3e02Gwtb/uDaPvl9fRS9vbtNvUwocWCzmm4n/pfz9v81Wwn4gebRVxAcdDpl4jdz9bLUq8Pb+uDTh+xWVIXXKOiIiIiIiIiIiIiIiIiIiIiIiIiIiIq1Hwt+IUCbtHcyrsPZt5BTK3id8ircPZt5BRpu0dzK8LIsaIiIiIiIiIiIiIiIiIiIiIiIi1O7O7ocRVrC0S2n16Of0b6WJ9BdcljeOFgMFMc97uHg3ifHMDTN2SsUNBe0kvkPyff0Wor4xtJs5g22pIB/8A2/75c+UipJKg22S7yv795m2VZ8rYxe9vfv3rPp7zYaTLzm8wBBHUyB3tBqqL/h+uLRssy4Egj6nK3hpwWsMQgvmfP3qrWCxzXtDqb2O/ujmyG7QYiWcj6KHVUT4n7ErC3MW2t5z37xxPBb0UzXjaYQct27yXRUq02+FwbTESSbDu2PXwkX9lrsimeLubd5vkBmfm/e9gshcxuhsP4XA/bGGzBjXtqvAIAMZW+zfu9z63W+zCq4tMjmGNptp+o8zfdllkOAuLLXNVBfZB2j9F9Bj6jhByhpEd2CB+OixdRhY64uTrncH9veZX307yLblnttbu06k1Gnh1NTJGR3rfQ+oP4XS4bjssFonDbZ4A7Q98CMuO5TamgZJdwNj9D79hYghd2Ddc+UXqIiIiIiIiIiIiIiIiIiIiIiIiKtR8LfiFAm7R3Mq7D2beQUyt4nfIq3D2beQUabtHcyvCyLGiIiIiIiIiIiIiIiIiIiIiIq1DYubCvxPEaMroDbyY15dS2+lzKjy4tsV7aPoybjXK3hv4A335ZBbrKMOpzNtabvfkvVDA8MA1nvYXtlrJc0H5vggaaf5JJV9M4inaHBpzORI5NuCed+QK+mQlgvISCd2nqffkv2pg32qMouMOylv/ABWuBBgtdf1BI0MaFfLaqI3ifKBcXB/Q4EbiMvAi+ovcEL10Tv1tZ5fqB9/Rd1HD8R0Ow9VuYaPpvc2bXFQDMDbmDz9loyTiFt2TtdbuuaDyLSdk+o3DxWdkZkPzMIvxBP11+/4XXsGnUo1Tw6TuFUIa7O14y6iRaS0AzcW56LTxWSGpgAmlG2zMbJab6HPOwJItrY6DVZqRr4pDsN+U63vl/CpbepP4D6bGZg4TEOLpMAXiJy3I6+6l4TLF1pssj7Wy1FrZ3yvfXTw3Cy2qtruiLGi91j8Ps+pF8PUkNOtOocxMBotpEyu0lrodr5Z22JH9zRYDXnfRRWQPtnGcr7jmvezdnVy/viuymAXOcQ5ul4k9Sf3zWOsrqUR/7ZY9xsAMjrlp4W5ZZkDNewU8218wIG/ULsxeCbU7rXPYZIAc4vaeoPSBGZ3hBstOCrfD87mhwyuQA0+B8bn9Lf1EZ+BzyQh+QJHnce+J0Gi5dl7AdW4oc9rHU2TBm51ERqC0O09Fs1+NNpjEWsLg82uLZbt5yINtctRqsMFCZNq5sW+/3UYq2FoFERERERERERERERERERERERERVqPhb8QoE3aO5lXYezbyCmVvE75FW4ezbyCjTdo7mV4WRY0RERERERERERERERERERF98FQc97WtZnJcO7eD7xcD1lYKmVkUTnvdsgA55fnL6LJExz3gNF1osdwXVc9Gg5vApAZHZgXOmGSCTIhua1zzlc3SipjgMdTOHdIT8wtYC13bhnc24AWtZVZejc/ajZbZGnE6D9/3VzdjZOakKn980vqkvY4AgiSJLnNvpPW657HsT6OoMXynYADXAkEG19Guy4cFv0NNtMDsxc5g/wAhcO2NjGgXOaGcJ1XK0McA42uHU3jI42/li0qlhmLNqw1jydsC5uCQM9zmnaA/6r7lr1NKYiSLbJNsj+DkfJc2z9lOrEsY2LTlc0hh9mmwM82PHsFtVmJMpQJJXeFwQXeozIHB7DzKxxUzpPlaP298nKo3CM4RDxkqscC4wS4m4BLzHLmQCYg5gbyTUymoBjO0xwyzAAGuQF757gSBe4LSMtoRN6P5siPX198M75/Ongp5awbdREOHqIH4A6LJJWBpzPs6g87nzJ3lfIiv79+7cF4Gy4NhEkWHQAgRPsz7X1/U2nO/H1JBz9XeQXyKe2g4fa37L9q4TLaLzy/pz5W5wB0EexVIkz3eP5/O7M7nG/ro9n37924BUtm7AY6mXVrBwAaNIA0kaEdG3HPvEypNfjkzJxHS5lt7njf6jxdcO3fKBsjagomOYXS7/fLy056qBtLA+GtUbnpMewlwlocypIaAAc8gzBJFz0sujoqy5dTxO2HvDsjYkPbmb5bGY1A3C+typ00OkjhcC3mD53UjeWmDU4rKLqVN4zCQdTMzJIFwbCLKzgr3Nh6GWYPezLK2g03A6Wve+e9aNc0F+21myDmo6srRREREREREREREREREREREREVaj4W/EKBN2juZV2Hs28gplbxO+RVuHs28go03aO5leFkWNERERERERERERERERERERWN0qL3YlnDe1jwCQT7Gbc+sHoovxBJCyheZmFzcshzy/bLNb2HNe6cbBsVSwxpGs92Lc0t7Yc8EwXNFrESWgudaymzCcUrG4c0g7Hy3AuA487XNhnn45rbZsGUmoP8AdnzH4zK2+y6zsrs9ShkNT+6yEQGcv/hcDXwx7bDFE/aA+faBuXaHjzV6B5sdpwtfK3BcG8+IolrcxoPpNzEtc8TnPgiJMXdMKhgFPUh52Q9sh2QCAbbP93AX0tda9c+MgX2S0X1O/d+VH2JtCqGNIrYMNYS0N4uQQbmWu9efqVcxahpnSuDopCXWJOxtZjLUDhqPAXWjTTyBos9uW69suSuY3aTSy9fDA5e+WVRH4bqVztJh7mS/LBIe6HNP3/SFvy1LS39bfGx9lSG7coNa5rKzQSQAY8N7vHqBJHrrKtuwWsfI18kVwLm19csmnwJyPhpYZLTFXCGkNf74rpdtDZcWeGv5VAHcQHzZtSffVagoviHbu6O7e4S3Ytwtew8swsxmoLZOseOd/VfbYleliYEkvy97K12WeuaIA9ysOKQVOH3IbZt8rkXtyvcnjYfcr7pXxz77nwTaGIcymcz2ZxXAkwBTbIBbF9JFu7PWLr2igZJP8jDsbJyzJc7UG+WvG7rcL5LyaQtZm4Xv6D3yuodGsHUMQyGkDZ1PvAj+WSCWTA5aaRyldBJE5lXTyXIvK/IjvZH5rXPnrewvYLQa4Ohkbb+0fTwXFvGyscNhn1KjHMywwCZ0bGuthJJvJK3cGdSsrqiOGMtdfMm1tT6ZnQZaLBWiUwRue4Eblml1CkoiIiIiIiIiIiIiIiIiIiIiKtR8LfiFAm7R3Mq7D2beQUyt4nfIq3D2beQUabtHcyvCyLGiIiIiIiIiIiIiIiIiIiIqGwXURWbxw40oMhpueggeKTaPVTcWbUupXdVID8rX+p8LDO/hotqjMYlHS6e/VfXHtYTiG082VtYObmJLiAXNcTIBk5gTOkLHSukAgfLa7mkG2Qvk4W1yFiBxvdfcwaekDNAb+PD3wUmFWutJfqIiItJuXh21ahpmM3iAOh0mRztNjaYXM/E1Q+mgEw00NtRy4Z2zGdrqrhbGyP2DqtlX3RwbyCaJaSDORzgAbctOui4WL4oxOJpAl2gLagE2568Pd1cdhdM4glluS4hungo8FWzHPkuIs0wQeQVD/U2LF/6m5lrbAXzcL3G/1Nlg/plJbQ7zrwVLZ+ysPRADWEAU87wXvOWdJBMHQ/Sl1eJ11S4l77knZb8rRe3lfePVbUNNDEAGi2Vzmf8ACzzK4qUHVM1Ug4nP3DMNLhl8Xs0QJAIk6LpnRGGsbCA24Zs5i1zbPTmTc52NhqpoeHxF9zrfLhfx8vzoo9d7mUajtA7DUmaNBk6mYl3dB7wjUAzCtRsZJVRsvctfI7U2sMuNhYkfKQd5FrrSeXNic7iGjd7OW9fHbbsNwaIpB4qFgL8xMaWiR3ry2eWVZ8MFcamY1BGxc7Nhnrzy3G2+/hZY6sw9EwMBvv8Ae/h5KGrqnIiIiIiIiIiIiIiIiIiIiIiKtR8LfiFAm7R3Mq7D2beQUyt4nfIq3D2beQUabtHcyvCyLGiIiIiIiIiIiIiIiIiIiIuzZGKdSrMe3KSHaOIDT7k2AWliFMyopnxPvYjdmfK29Z6aUxyhw/hV94hVp4kPrhg4tMZmsIMBwAfAFxckgnmOajYK6nmoTFSEnYJsSCMwflz5WvbcbWC3q3pGT7UtvmGYHA6+/uotXC5Hw+cma7gJkeYctLq6yo6SLaZbatoePA+a0HRbD7O04+C0uGwWCxAeaTX5mN56nnmyj1kGCOULlp6vFaFzBUOFnHdoPC5z8Rkd4PFVWQ0swcYwbj370VrA7l4ZwDjckTlBJaJ5CDOs8yoVX8XVzHFjRYDK5AubeVuG5b0WEQOFz/HvzUvbGwqWD4NWg+qXur5YJERedIIH5Kr4bjFRifTQVTGhrWg3F731Gtx9FqVFHHS7EkRNyVVZt/vua9wYc4AMktcIbJgE8wRbrzUd+CXha+Nu2LG+gINzxA3cd40C3BW/OQ42+35XVi8bUaxxc8BhBu4OvMRYgCLnU8lqwUcL5GhjPmFtCPG+YJN9NBvyWWSZ7WkuOXmp52lUxYNJtnVO6S2wAiS6HSZi2ugKojD4cOcKiQXazOx1vfTKwsNdNbXWt1h9QOjGp9713193qvDLM7XMz5uHFnAZe5J0EtMchPop0ePU5nEpYWutbavpe/zeJzF95t4rZfQydHs3uNbcdMveixu26YNWnh6QY2o1rQ8hwDXVI5OMC0R7krucMkIp5KuoJLHElotmGX4C5z+wCh1QBlbDGACLX5r3vpiapqNpVWsbwwQMhBkfylwGhj210Cx/DUFMIXTwEnb1uLWO8DiPXmV7ikkheI3gC3BZxdKpaIiIiIiIiIiIiIiIiIiIiIirUfC34hQJu0dzKuw9m3kFMreJ3yKtw9m3kFGm7R3MrwsixoiIiIiIiIiIiIiIiIiIiIDF14RcWKA2V9wo1sNmdUqvxmbutLpMSbC2l80a2UEGppq7ZZG1sFsza2f72Fr6Kmeilp7ucTJwVncHbwthasR/yif9H9R9dFA+LcFfnXU+R/uA/wDL9/Xit3CK0dhJ5fsthj8BmjI2mDmBcTaRzFhfRcTSV7mX6Vzjllvz45lW5oNq2yAuLEYZzW1JDAHeDJ3i0CSbd3lPNb8FTG+SMNJJH6trK5OQ732+ywPjc1rr2z0tnbf4Ljw7ZqtbH8phoIMGCHggnqM3K63pXhtOXk8M89L3bY28bb8lgYLyAW971I2nssVKhfLQSZy2a2CR3tbG9x1KtUGIOihEdiQN+ZOW7lwO8BaU9MHvLvpp5/urddjcQ0UzDXBl4aDbS4nrPJQonPo3mbNwJ4nXXLLhbfY+i33ATN2ND7HFetkbAfRqhxLSA3zOJGoFiNPysWI45HVUxja0gk8ABx1B18s/t7T0TopA4n6r93o28cJSiWmu+QwDQDzH2/zXmA4I3E6nasRE3XxPAc/oF7X1ppo/+Y6fusLu/SoEvqYh72Og8N0xLuoMag89L3X6Ji0lWA2KkYHDLaHBvDkeGvBc/RthN3zEg7j4qRia7nmXOc60AuMmOQJVeGJkTdloA5ZC60ZJC83Juvksq+ERERERERERERERERERERERFWo+FvxCgTdo7mVdh7NvIKZW8TvkVbh7NvIKNN2juZXhZFjREREREREREREREREREREREVHYW1nYWpxGhpOWIdce8a2vzCm4phrMQg6J5I5a8uGfIrapKo079oC6obxbLDYrU6mdzgXvDRGS46eGA5gjXmp+EYiXXp5WbAadlt/7svrezjfTctmtpgP9xjrk5m279tQr+7W8naGtoViBWDhkc7R8ag/9UT7rm8bwDqL3VVMCYzfaaNW+I8L+nJUqGv6doikPzDQ8f5WkrbLLyMxAAqBwyZm6eJpbJEOuD1C5eLExCw7AJJBB2rO5G9gfl1HA+Cpupi858b5Ze771+7QwTLZWjiQSDeYGsOFwe9/mvKKrlzMjjsZA6Wz0uN+nkvZom/2jP3vUHA1G1qrmMpVGmSWOL+4Sb5iD0N49SuhqWSUtO2SSVp0DgBnYZWuLa6eQU+JzZZC1rSOGeS7cSGmBToucKbxJp2a6NW2vlm8f9IWjTukZd00wG2DbattC+h4XtkeFys79k2DGXtw05cv2Xz3g2i3CMDn8N1Q1C5rACHHXLLpmBaTZZMHoXYlK5sW01gABcbWGl7DS5ztrbUr5rJxTMBfYnhv9ViMLTfjq+es8hrngOfHdbqQ0cmiGuj2XfTPiwqk6KmZcgGzd50F/HMi+83UCNrqybalNgd/vkuneXaRDRhBlcykRDwILvfkeRkRpzWtg1AC817rh0n9p0HLhv1v5LLXVFm9XGYbvWdXRqWiIiIiIiIiIiIiIiIiIiIiIiIq1Hwt+IUCbtHcyrsPZt5BTK3id8ircPZt5BRpu0dzK8LIsaIiIiIiIiIiIiIiIiIiIiIiIiq7F25Uwwext21PFcggXHd5A319ApOJYRDXObI/VmnDz4jw8StylrHwAtGh95Khjth06r/8AcS6oGUpeS4at5AWMmJnS/JTaXGJqeK+KAMLnWAsdD9LC9ra5ZralomSO/wDS52Gfkqm7e+DqUUcVMaNqamxjvH+YSCMw6KRjnwqyovUUFr726eOXA+B47lt0WKujtHUevv7qpi8G88Wu0hzDXzMM5hlLWjM0ibXNvQHqpVPVxDoqV4IcGgHdmHE2INs/HeCRrZbUkTztSjMXy35WAXx2JhaeYufBOTusbTGYmLmQ23TXrKzYpUT9GGR5C+bi7K18sifM5cLL5pY2X2negH8LztPb1LBg0qAD8Q4xDSXNaSbA+YiwjX20X1Q4JU4o4TVZ2Yhnnk4+PgDrf76ryetjpRsRZvPoP3WXp7MrV4xWILjRdVAe/M0EA/zXsADaPxC61+IU1LeipABI0XDbGxPDjc8fMlSG00stppv0k5m/vT+F99q7ZbSbUw2GJOGeJkm4zQSG9ALiDrdYKDC31D2VlaLTNysNMsrniTrcaZLJUVbYw6GH9B/Kza6ZSkRERERERERERERERERERERERERFWo+FvxCgTdo7mVdh7NvIKZW8TvkVbh7NvIKNN2juZXhZFjREREREREREREREREREREREREREXTgsfUokmm4tJEGIv6ey1qmjgqQBM3aA0/fn9llinkivsG11eobZoYh1JmJaGUqTDdsd4gCJAE3JcYFrrnZcKq6JkslE7akkIyN8s9xJtkLZnPJUmVcU5a2YWa36/Tnou3ZYr4WnxsPUbUouxBa2kSTnGkiwhxIOlrc1pV/VMRm6tWRlsgaCXgWtv4m4AI1uc92q2KcTU7OkhddpNrcf5VPaVXF4h78O0NwzeDm171SRYZgLDMQDz91KoocOoYWVbyZztW8G58L62BI3cltTuqZnmJvyC1/E+ys7TxeFwraNSic9dpOdp8Jm4uW3AIGkEe66V9NX175oaj5InW2SNctdHZX8bg8lMEtPThj483DXhn5fZTNp7aqVswnLSc7NwxGUc+Q689VVosKgpQ11rvAttG9z9fpotSeskluNGncpqprUREREREREREREREREREREREREREREVaj4W/EKBN2juZV2Hs28gplbxO+RVuHs28go03aO5leFkWNERERERERERERERERERERERERU93tjOxlU0muDSKRfJBOhaIt8lJxjFmYZAJntLgSBl4gn8LboqQ1TywG1hdcOIoFj3M1LahbbnBiyowyiSJsmgIB9Rda72FryzhktJhtx6zmtL6lKm53hY494849/RcvN8YUjHubGxzw3VwGX+FVZg0paC5wBO5Rdo4OthanDqWc2HDm0iZBE2ImfzKu0VXTYhB0sOYNwdxvvB8bfSy0J4paZ+w/Ueiu7M2BiceztDq0GcoLpkhvqOQJP0ufr8coMGk6oyG++wtYX5+GqowUU9Y3pXP8AYXFvFuw/CMa91Rr8z8tgZ0Jm/st7BviKLE5HRxxluyL525LXrcOdTNDi691y7B2DVxbiKcBrfE52gnQepW3i2NU2GsBmzJ0A1Kw0dDJUkhug3r77f3XrYQB7i19MmMzZseUg6e6wYT8RUuJOMbLteNx/CyVmGy0w2jmOKhq8p6IiIiIiIiIiIiIiIiIiIiIiIiIirUfC34hQJu0dzKuw9m3kFMreJ3yKtw9m3kFGm7R3MrwsixoiIiIiIiIiIiIiIiIiIiIiIiLWfw0/70//ANI7/VTXG/HH/wBcz/rH/i5WsC7d3L8hQ8RTc7FuazxnGEN98xj9roYXsjw9r5P0hgvy2c1Pe1zqkhuu1+V/Sdq1sIKlDtT2CvT7zYJABMSY6SOfRfluHw4k6Kb+nsJifkbgE2H5sc7Lqah9OHs6cjaGayX8SKdTtDHujhuoxTj0N59Zd9ELsvgp8PUnMZfaDvmv46W8MvW6i421/TBx0IyVfZe08G/A06VSqaQbDXBrocSLk2vBN1GrcPxSHF5J4IxJtXIJFwAd24XGn1W9BUUz6RrHu2bZeKh72bE4LGVqdV1TDvdAzOzQSCRfQggFdB8P4waqV9NPEGSt1sLXGnla4U/EaTo2iRjtphXbuTi6bsPWwjqnCqPcS10xqALHqMv7Wh8T0s8dbDXsj6RrLAjXQk/W/qFnwqVjoXwF2yTv8lfxeAbS2bVpGpxQ2k7vG99QBrEFc9TVslRjsc4j2NojLTK1vqqMkIjoXMLtqwOa/li/WlyCIiIiIiIiIiIiIiIiIiIiIiIiIirUfC34hQJu0dzKuw9m3kFMreJ3yKtw9m3kFGm7R3MrwsixoiIiIiIiIiIiIiIiIiIiIiIiK7udtanha7qlTNlNAtsJMksP/tK574lwubEaRsMNrhwOeWQBH5VHDKplPKXP0tb6hTK2Liu6szXjl7Z95EqtHTA0op5O6Gn0sVqOl/3jI3jf6rW1N5sDXy1MRhyazRFhIPpNrehXHM+HsWo7xUdRaM8ciPoc+StHEaSazpo/mCg7z7dOMqB2XLTY2GN99SfUwPpdDgeDNwyEs2tpzjcn37Km19aal4NrAaKnszbuCNBlLEYcTTFnNAvpJPOTF1KrsGxRtU+oo6j9eoO7w3iw3LcgraUxCOaPT39VybzbxNxDGUaVPh0KZkDmSBAsLACStzBMCfRSPqaiTblfqd3H62CwV1e2dojjbZoXRsXbuEFAUMRhwQHTmaJk9Tzzclr4ng+JOqzVUdRYkWsd3gN1vJZaWtphEIpmab029vSypR7NhqfDo89ATzgAaCefNeYT8OSQ1RrayTbk3cBuv+24LyrxJr4uhhbstWWXWqQiIiIiIiIiIiIiIiIiIiIiIiIiIq1Hwt+IUCbtHcyrsPZt5BTK3id8ircPZt5BRpu0dzK8LIsaIiIiIiIiIiIiIiIiIiIiIiIiIiIiIiIiIiIiIiIiIiIiIiIiIiIiIiIiIiIiIiIiIiIirUfC34hQJu0dzKuw9m3kFyVMG4kmRcrfjrY2sAsdB71WjJRvc8kELz2J3Vv7X31+Pgffmvj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u+myAB0CkyyBzyRxKqRsLWA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104" name="AutoShape 8" descr="data:image/jpeg;base64,/9j/4AAQSkZJRgABAQAAAQABAAD/2wCEAAkGBxIREhUSExQSFhEVDR0XFxgXGRsYFxggGiMYIBkXGhcYKCkgHRwlGxccITUhJikrLi4uHCAzODMsNygtLisBCgoKDg0OGxAQGjQlICQ4LTQ4MjQ3NC0uMjQsNDcsODM3NTI3NCw0NjA4MTQ0MjIuLzQ0LDQtLC4yLDQ0LC0sLP/AABEIAK4BIgMBEQACEQEDEQH/xAAbAAEBAQEBAQEBAAAAAAAAAAAABQYEAgMBB//EAEEQAAEDAgMFCAIAAwUFCQAAAAEAAhEDIQQSMQUGE0FRFCIyUmFxcpGBoQdCwRUjgrGyFiQzQ2IlNFNzdMLR0vH/xAAbAQEBAAMBAQEAAAAAAAAAAAAABQMEBgECB//EAD8RAAEDAgMECAUDAwIFBQAAAAEAAgMEEQUhMRJBUXETFDNSYYGR8AYiobHBMtHhFULxFiNDYnKSsiQlNDXC/9oADAMBAAIRAxEAPwDH1qrsxufEea6SKKMxt+UaDcoMsrw93zHUrxxneZ32Vk6GPuj0WP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OM7zO+ynQx90eidNJ3j6pxneZ32U6GPuj0TppO8fVU6J7o+IUOZoEjrDeVaiJLGnwCmVvE75FXIezbyCizdo7mV4WRY0RERERERERERERERERERERERERERERERERERERERERERERERERERERERERERERERERERFWo+FvxCgTdo7mVdh7NvIKZW8TvkVbh7NvIKNN2juZXhZFjREREREREREREREREXbQ2PiH+GjVP8AhI/zWjLidHF+uVo8wthlJO7Rh9F01t2sWxjqj6RaxrZJJaIHtMrVix/DppmwRyhznaAA/e1vqsrsPqGsL3NsByX1wu6eMqAEUiGkSC5zRrzuZWKo+JsMgcWvlzG4An8W+q+o8Mqn5hv2Xw25sKrhMnFLJeCRlJMREzIHVZ8KxqnxLb6C/wAtr3Ftb+PgsdXRSU1tu2alqstRbLA7vYShQZWxr3A1AC1om03FmiSYuuHqsdxGrrH02GMBDNSbbst+QG7xV2Ggp4oRJUnXd/hce9O79OjTZiMO4uoPMXvE6Gehg66Fb2A45PVTPo6xuzK3yv8Aznu1GawV9DHEwTQm7StJRwWBw+Dp1q1FhBptk5Q5xLvdcxJW4vV4nJTU0xFi6wvYABVWxUsNM2SRg3blj958Zhar2HDU8jQwh3dDZM209F22CUtfBG4V0m24nLO9h6BQ6+WnkcDA2w9FwbK2e/EVW0meJx1OgA1P4C36+tjoqd1RJo368B5rWp4HTyCNu9bH/ZLA5+B2h/aI0luvxj8xMriP9T4v0fWurjoeNjpzv9bWVz+l0m10XSfP5LN0thO7YMI8wc8Zhe0SCPcLqnYww4aa+IXFr287EeSltoj1rq7z71Whq/w7d/LXH5b/AFBXMx/Hcf8AxIT5FUnYCf7X/RZTauyauGqcOo2CfCRcO9QV2GH4nT18PSwOuN/EeBUeopZYH7Dx/K/K+yMQzxUao/wn+i+osSo5uzlafMI+knZqw+i43AixsVuAgi4WuQRqvxeoiIiIiIiIiIiIiIiIiIq1Hwt+IUCbtHcyrsPZt5BTK3id8ircPZt5BRpu0dzK8LIsaIiIio7vbLOKrtpTAMlx5gDWPXkpmMYiMPpHVFrkZAeJW1RU3WJRHdbGvgtk0qnZ3iKggEkusT1doCuJiq/iOoh63Gfl1tlp4DX6q4+HDo39C7Xz+68Vd1MHh6jjXqAUXNHDDn5TN8wkagDLf1WSP4nxOsgaKSK8jf1WFxbcfC+fovk4ZSwyEyu+U6Zrqxew9mUKbar2nhuIyuzOcDNxotSnxnHqyZ0ERG229xYC27es0lHQQsD3DI81mcFgaGI2gKdIThi+Yv4WtBIve7rfldXVVlVRYMZZz/vAWvlqTYeGikxwxT1uzGPk/YKzvlu7Rp0BWoMA4dTvwSZGh/Idb76KD8NY9VVFWaerffaHy3sM9eA1H44rfxOgiZCJIhoc/fgqu7m9vbKxpcLIBTLpzZiYIGkCNVHxr4X/AKZTCcy7RuBa1tfMrbosU6zLsbNsr63Wf3u3mr8SvhoZw5LNO8RbnK6b4c+HqQQw1ue3rrldTcRxGXbfDlbRbHEYerUwrG0qvCeabO/0ECVxMc8EGJyPqIukbd/y+NzZXHse+nAjdsnLNfzferCmlVDTiDiHZJLiZyny6mNF+nYBUCopy9tOIRfIAWuLa6C/ouWxCMxvDTJtn7fUqIVdC0Ftv4hsJp4WoJ4fCI9BIYR9j/JcL8HODJqqJ369r7Eg+h+6vYyCWROGlv2Ss0t2MA+xdVBZPq+RH4BK9ic2T4ocY9zc/wDtt+wRwLcLG1vOXqtBWxVGjgKTq9PiU+GwZYBuRYw6y5qOmqarGZo6WTYdd2dyMr55jNU3yxRUbXStuMsv8r+dbdxdKrWc+izh0yBDYa2IF7Nsv03CqaempmxVD9twvncn6nNcvVyxySl0bbDhp9lX/h0R2wT/AOA6Pe39JUX4zDjhht3m3+v5st3BbdZz4FcWSp/aEX4nb/z4tfaP0t/bh/o1/wCzo/8A8+/NYLP67bftflabakf2xQjXIJ94f/SFy+HX/wBMTX/5vuFWnt/U2W4fuu/bG72IqYoYilWDGy20uB7sTYWMxopuG4/Qw4d1SohLj824WzJO/MLYqaGd9R0sb7aKRv7jWPxGHpNIL6b+9HIuLIb793T1Vj4Qo5IaOed4s14y5NBz+v0Wli0rXzxsGZGvnZareDF4qkGnD0hVuc4PLpFwuQwalw+oLxWS9Hpb87irFXLPGAYW7XFYejQftHHxVZw8rf7xomQGcr8yTC/QJZ48Ewe8D9u/6Tx2s7+SgNY6uq7SNtbUclaGJ2W+qcJwWNglvEytaJGvf8X5Kgmmx+KnFf0xJyOxcnI/8v6fILe6SgfIYNgDdf8AnVZCpsVzsUcNSIf34a7lGuYkdAu1bizGYeK2oGzlmN99LeuiiGjJqDDGb+K0Dtwm3Y3FMNYNksyj/wC0gesLmW/GrriR9MRGctq/8WPK/mqRwUfpEg2uHsqJsLY4qYwYasHC7g4CxloJ1/C6DFsUMGGmspiD+ki+mZA/K0KSkD6noZfFdG9G7wwtem1uY0qkQTrqA4T+QfytbAMcdiNK977B7NbacQffBZa6gFPM1o/S5fm+exaeEqMbTzQ6mScxnmvfhnFp8SgfJMBcG2WW5eYnSR0z2hm9Z5dIpiIiIiIirUfC34hQJu0dzKuw9m3kFMreJ3yKtw9m3kFGm7R3MrwsixoiIiKvuvWrU64q0abqhYO80D+U2Kj45FTT0hgqJAwO0J4jNbuHulZLtxtvbXktjUxuzcc7LVbw68x3pY8EWjMLG/I/S4hlJjuEs2qd23Hrl8zbcjmPL1VwzUNW60gs7xyPqs9vtsmphzTmq+pSdOXOZLSIkfRF10nwvikNc15EQZILXsLA33/wpuKUz4S35iWnS+5V97B/2bhz6s/0lRvh8/8Av1Ryf/5BbuIj/wBAzy+y5f4ZYaatWp5KYaP8RP8ARq2/jqp2aaKEf3En/t/ysGBR3kc/gPv/AIWvwWyC2nVpVH52VajjERlzzIHXquLq8VbJNFPAzYdGGjW99nT9uStxUpax7HuuHX+qxe5GHdQ2g+k7xNpPafwWmfyB+13fxTOyqwZs7NCWn1ULCozFWFjtQCFJ3zEY2v8AMftrVW+GjfC4OR+5WniYtVP97lvMZhqVfBU6T6raYNNhJkTaLQV+e0s9RSYrLURQl9nPFrHeT4LopY45qVsbnWyCxO8ezsJRYzgVuLUL+9cGBHQeq73Bq7EqqV5q4dhlsuN/P9lAraemiYOiftFQF0KmrUbE3xdRpCjVptq02+GdQOl7FcpifwsypnNRBIY3nW2h8dxVelxUxR9HI3aAXDvHvHUxmUEBlNt2sF76ST7LewXAYcMDnNJc92rj9veq163EH1NhawG5UNt7zUq2DZh2tqB7ckkxl7ovEGVOwv4enpMTkrHuaWu2rAXv8xvwt9Vs1WIxy0wiaDcW+iyq65R10bPxr6FRtVhhzXSOnqD6ELWrKSOrgdBKLtd7+iywzOheHt1C2P8AtvQni9l/3jLGbu/6tYXFf6Qq9noOs/7V9M/tp70Vz+sQ32+j+fj/ADqoWydrZsczE1nATVJceQsQB7CwXQ12G9HhL6Ombf5bAcc7/XVTqaq2qwTSnf8AhaNu9bG7QJFTNhXsa2b5WmB3oPrY+65d3w1I/BmtMdp2knxIucr8tPRVP6m1tZ+q7DbyUreXAU6ePp8N4JqV2vc3yFzhz9ZmOSrYJWzz4O/p2WDGuAPEAEaeFrePqtStgYysbsHUg24XK2G9AxvcOEOk5x3L6RZ/5XE4D/STttxHwt+rz/T+Var+tZGn89PyoO5wqtxtcV25a9SjmMwOYvay6P4m6u/CYTSG8bXW+hCn4b0gqXiUWcRdcW7mHw/aKmHxFBz6xrmLWaBMl1xA56HVUMbnrBRx1lFMGxhufEndbI5+YWCijh6Z0UzCXEqrsDCU6W067GNDQ2h3WjS+Wdfwo2L1U9RgEMkpuS7M+tlt0kTI657Wi1h+yy+x69T+0GOk5zjId1gmHfqV12Jww/0d7LfKGZeQuFJp3v66Dv2vzmtDVaBtoR0BPvw1zDST8KG/v/cVIgDFcveSrbTa3Gceh/zsPXa9vqIDh995v0pNA52FOgqv+HM0h3O9vpkfVbs4FTtx/wBzCCPv+4We/id/xqX/AJR/zXRfAv8A8SX/AKvwpmO9ozksau4UJERERERVqPhb8QoE3aO5lXYezbyCmVvE75FW4ezbyCjTdo7mV4WRY0RERFW3Z20cHW4kZmlmVw5wYMj1BCjY5hIxOl6G9iDcHx0+t1uUFX1aXbtcaLVVsXsiq/jPtULpIh4k9S0WK5OOn+JaaLq0YBbawN2mw8Cc1ZdJhsrukdr5qFvlvA3Fua2mCKVOYJsXExeOQsr/AMNYG/DY3OlN3vte2gA/zmp2J1zalwDNAuzb+3KFXA0qDHE1GlkiCNAQb/laeEYPV0+Ly1MjbMdtWNxvIKz1lZDJSNjacxZcmw94mYbC1aQa/jVM0OEQ2RDTOttVtYrgUtfXxTucOjZbLO5sbnwz0WGkr2QU7owDtG+f0UrZO1X4es2sJcWzYk3BkQT+VYxDDoqyldTOyB4DS2a06eqfDKJNbLqxO8lV2J7S1rGVMmWwkdJvzhakOA07KHqUhL2XvnkeO62SzPxCQz9M0AFTcdjH1nuqVDL3RJ00AA09AFTpaaKlibDELNGg+q1JpXSvL3nMr4LYWNERERERERe6FFz3BjRLnOgDqSscsrImGR5sBmSvpjC9wa3Urv2psOth/GAY8RbJDSdAbLQoMWpq3sifC+V+Xu4WxUUUsH6v8Kaqa1URERERF+teQQQSCDII1EaEFfJa0gtIyK9DiDcaqrQ3lxjNK9T/ABHN/qlSpcAw2X9UDfIW+y22YjUt0efv914dt2ua7cSXA1WwJiAQLQQORC+xg9IKN1GG/Ib5c87j8Lw1spmExPzBaKt/EBxb3aDG1CAC4un6ET+7LmYvgiMPtJMSzcLW/NvpmqbscJHysseKkN3mcMZ2sMAkQ5gMgiIIn8A+4Csu+H43YX/T3PvbR1tDe4y+nJaYxFwqunA8loBvHs5jziWUndoIJjLFzqZ0BPVc4cAxuSIUcko6IeO4eV8uCpdfoWuMzW/N78lB2PtgOx7cTWIaC9xJuQO6QBa/QLocTwpzcHdRUrbkAAaC/wAwJPDiVOpqsGsE0htr9l1/2+yntJ9djs1F7g1xE3aQ0Ewb2In8LVdgsk+BtpJG2kaLjTUEm19M9PNZuvNjrjK03aft/C+e/m06OIq03Unh4FMgkAiL+oC+vhPDqmip5GVDNkk31B3eBK+cXqI5ntMZvkswurUhERERERVqPhb8QoE3aO5lXYezbyCmVvE75FW4ezbyCjTdo7mV4WRY0RERERERERERERERERERERERERFd2BsDjEPrEsodebvbpyv6jqoGLY11YGOnAdJw3D9+Xgc1Ro6HpSHSZNWqbu5gywgUxBFn5jPoc2YgH3AFlyJx7E2yAmTT+2w9LbIJ8iSMjnlev1ClLbBvnf8Ak/ZSt392a1LEtqENcynLrOhzrHLAPqQenqq+MfEFLUUDoWktc/LMXA456eHHwWpR4dLHOHnMDNdW9+xq2Ke2tTp5Ybkdmc2bG2h/EdVqfDmK02HxGmmkvncWBtn5ed+Cy4jSSVLhIxtt2ZXrY+6tBrJrNNV+hALgAfKCCI5amfQL4xP4kq3yAUrthu7IEkccwfoLeJ3e02Gwtb/uDaPvl9fRS9vbtNvUwocWCzmm4n/pfz9v81Wwn4gebRVxAcdDpl4jdz9bLUq8Pb+uDTh+xWVIXXKOiIiIiIiIiIiIiIiIiIiIiIiIiIiIq1Hwt+IUCbtHcyrsPZt5BTK3id8ircPZt5BRpu0dzK8LIsaIiIiIiIiIiIiIiIiIiIiIiIi1O7O7ocRVrC0S2n16Of0b6WJ9BdcljeOFgMFMc97uHg3ifHMDTN2SsUNBe0kvkPyff0Wor4xtJs5g22pIB/8A2/75c+UipJKg22S7yv795m2VZ8rYxe9vfv3rPp7zYaTLzm8wBBHUyB3tBqqL/h+uLRssy4Egj6nK3hpwWsMQgvmfP3qrWCxzXtDqb2O/ujmyG7QYiWcj6KHVUT4n7ErC3MW2t5z37xxPBb0UzXjaYQct27yXRUq02+FwbTESSbDu2PXwkX9lrsimeLubd5vkBmfm/e9gshcxuhsP4XA/bGGzBjXtqvAIAMZW+zfu9z63W+zCq4tMjmGNptp+o8zfdllkOAuLLXNVBfZB2j9F9Bj6jhByhpEd2CB+OixdRhY64uTrncH9veZX307yLblnttbu06k1Gnh1NTJGR3rfQ+oP4XS4bjssFonDbZ4A7Q98CMuO5TamgZJdwNj9D79hYghd2Ddc+UXqIiIiIiIiIiIiIiIiIiIiIiIiKtR8LfiFAm7R3Mq7D2beQUyt4nfIq3D2beQUabtHcyvCyLGiIiIiIiIiIiIiIiIiIiIiIq1DYubCvxPEaMroDbyY15dS2+lzKjy4tsV7aPoybjXK3hv4A335ZBbrKMOpzNtabvfkvVDA8MA1nvYXtlrJc0H5vggaaf5JJV9M4inaHBpzORI5NuCed+QK+mQlgvISCd2nqffkv2pg32qMouMOylv/ABWuBBgtdf1BI0MaFfLaqI3ifKBcXB/Q4EbiMvAi+ovcEL10Tv1tZ5fqB9/Rd1HD8R0Ow9VuYaPpvc2bXFQDMDbmDz9loyTiFt2TtdbuuaDyLSdk+o3DxWdkZkPzMIvxBP11+/4XXsGnUo1Tw6TuFUIa7O14y6iRaS0AzcW56LTxWSGpgAmlG2zMbJab6HPOwJItrY6DVZqRr4pDsN+U63vl/CpbepP4D6bGZg4TEOLpMAXiJy3I6+6l4TLF1pssj7Wy1FrZ3yvfXTw3Cy2qtruiLGi91j8Ps+pF8PUkNOtOocxMBotpEyu0lrodr5Z22JH9zRYDXnfRRWQPtnGcr7jmvezdnVy/viuymAXOcQ5ul4k9Sf3zWOsrqUR/7ZY9xsAMjrlp4W5ZZkDNewU8218wIG/ULsxeCbU7rXPYZIAc4vaeoPSBGZ3hBstOCrfD87mhwyuQA0+B8bn9Lf1EZ+BzyQh+QJHnce+J0Gi5dl7AdW4oc9rHU2TBm51ERqC0O09Fs1+NNpjEWsLg82uLZbt5yINtctRqsMFCZNq5sW+/3UYq2FoFERERERERERERERERERERERERVqPhb8QoE3aO5lXYezbyCmVvE75FW4ezbyCjTdo7mV4WRY0RERERERERERERERERERF98FQc97WtZnJcO7eD7xcD1lYKmVkUTnvdsgA55fnL6LJExz3gNF1osdwXVc9Gg5vApAZHZgXOmGSCTIhua1zzlc3SipjgMdTOHdIT8wtYC13bhnc24AWtZVZejc/ajZbZGnE6D9/3VzdjZOakKn980vqkvY4AgiSJLnNvpPW657HsT6OoMXynYADXAkEG19Guy4cFv0NNtMDsxc5g/wAhcO2NjGgXOaGcJ1XK0McA42uHU3jI42/li0qlhmLNqw1jydsC5uCQM9zmnaA/6r7lr1NKYiSLbJNsj+DkfJc2z9lOrEsY2LTlc0hh9mmwM82PHsFtVmJMpQJJXeFwQXeozIHB7DzKxxUzpPlaP298nKo3CM4RDxkqscC4wS4m4BLzHLmQCYg5gbyTUymoBjO0xwyzAAGuQF757gSBe4LSMtoRN6P5siPX198M75/Ongp5awbdREOHqIH4A6LJJWBpzPs6g87nzJ3lfIiv79+7cF4Gy4NhEkWHQAgRPsz7X1/U2nO/H1JBz9XeQXyKe2g4fa37L9q4TLaLzy/pz5W5wB0EexVIkz3eP5/O7M7nG/ro9n37924BUtm7AY6mXVrBwAaNIA0kaEdG3HPvEypNfjkzJxHS5lt7njf6jxdcO3fKBsjagomOYXS7/fLy056qBtLA+GtUbnpMewlwlocypIaAAc8gzBJFz0sujoqy5dTxO2HvDsjYkPbmb5bGY1A3C+typ00OkjhcC3mD53UjeWmDU4rKLqVN4zCQdTMzJIFwbCLKzgr3Nh6GWYPezLK2g03A6Wve+e9aNc0F+21myDmo6srRREREREREREREREREREREREVaj4W/EKBN2juZV2Hs28gplbxO+RVuHs28go03aO5leFkWNERERERERERERERERERERWN0qL3YlnDe1jwCQT7Gbc+sHoovxBJCyheZmFzcshzy/bLNb2HNe6cbBsVSwxpGs92Lc0t7Yc8EwXNFrESWgudaymzCcUrG4c0g7Hy3AuA487XNhnn45rbZsGUmoP8AdnzH4zK2+y6zsrs9ShkNT+6yEQGcv/hcDXwx7bDFE/aA+faBuXaHjzV6B5sdpwtfK3BcG8+IolrcxoPpNzEtc8TnPgiJMXdMKhgFPUh52Q9sh2QCAbbP93AX0tda9c+MgX2S0X1O/d+VH2JtCqGNIrYMNYS0N4uQQbmWu9efqVcxahpnSuDopCXWJOxtZjLUDhqPAXWjTTyBos9uW69suSuY3aTSy9fDA5e+WVRH4bqVztJh7mS/LBIe6HNP3/SFvy1LS39bfGx9lSG7coNa5rKzQSQAY8N7vHqBJHrrKtuwWsfI18kVwLm19csmnwJyPhpYZLTFXCGkNf74rpdtDZcWeGv5VAHcQHzZtSffVagoviHbu6O7e4S3Ytwtew8swsxmoLZOseOd/VfbYleliYEkvy97K12WeuaIA9ysOKQVOH3IbZt8rkXtyvcnjYfcr7pXxz77nwTaGIcymcz2ZxXAkwBTbIBbF9JFu7PWLr2igZJP8jDsbJyzJc7UG+WvG7rcL5LyaQtZm4Xv6D3yuodGsHUMQyGkDZ1PvAj+WSCWTA5aaRyldBJE5lXTyXIvK/IjvZH5rXPnrewvYLQa4Ohkbb+0fTwXFvGyscNhn1KjHMywwCZ0bGuthJJvJK3cGdSsrqiOGMtdfMm1tT6ZnQZaLBWiUwRue4Eblml1CkoiIiIiIiIiIiIiIiIiIiIiKtR8LfiFAm7R3Mq7D2beQUyt4nfIq3D2beQUabtHcyvCyLGiIiIiIiIiIiIiIiIiIiIqGwXURWbxw40oMhpueggeKTaPVTcWbUupXdVID8rX+p8LDO/hotqjMYlHS6e/VfXHtYTiG082VtYObmJLiAXNcTIBk5gTOkLHSukAgfLa7mkG2Qvk4W1yFiBxvdfcwaekDNAb+PD3wUmFWutJfqIiItJuXh21ahpmM3iAOh0mRztNjaYXM/E1Q+mgEw00NtRy4Z2zGdrqrhbGyP2DqtlX3RwbyCaJaSDORzgAbctOui4WL4oxOJpAl2gLagE2568Pd1cdhdM4glluS4hungo8FWzHPkuIs0wQeQVD/U2LF/6m5lrbAXzcL3G/1Nlg/plJbQ7zrwVLZ+ysPRADWEAU87wXvOWdJBMHQ/Sl1eJ11S4l77knZb8rRe3lfePVbUNNDEAGi2Vzmf8ACzzK4qUHVM1Ug4nP3DMNLhl8Xs0QJAIk6LpnRGGsbCA24Zs5i1zbPTmTc52NhqpoeHxF9zrfLhfx8vzoo9d7mUajtA7DUmaNBk6mYl3dB7wjUAzCtRsZJVRsvctfI7U2sMuNhYkfKQd5FrrSeXNic7iGjd7OW9fHbbsNwaIpB4qFgL8xMaWiR3ry2eWVZ8MFcamY1BGxc7Nhnrzy3G2+/hZY6sw9EwMBvv8Ae/h5KGrqnIiIiIiIiIiIiIiIiIiIiIiKtR8LfiFAm7R3Mq7D2beQUyt4nfIq3D2beQUabtHcyvCyLGiIiIiIiIiIiIiIiIiIiIuzZGKdSrMe3KSHaOIDT7k2AWliFMyopnxPvYjdmfK29Z6aUxyhw/hV94hVp4kPrhg4tMZmsIMBwAfAFxckgnmOajYK6nmoTFSEnYJsSCMwflz5WvbcbWC3q3pGT7UtvmGYHA6+/uotXC5Hw+cma7gJkeYctLq6yo6SLaZbatoePA+a0HRbD7O04+C0uGwWCxAeaTX5mN56nnmyj1kGCOULlp6vFaFzBUOFnHdoPC5z8Rkd4PFVWQ0swcYwbj370VrA7l4ZwDjckTlBJaJ5CDOs8yoVX8XVzHFjRYDK5AubeVuG5b0WEQOFz/HvzUvbGwqWD4NWg+qXur5YJERedIIH5Kr4bjFRifTQVTGhrWg3F731Gtx9FqVFHHS7EkRNyVVZt/vua9wYc4AMktcIbJgE8wRbrzUd+CXha+Nu2LG+gINzxA3cd40C3BW/OQ42+35XVi8bUaxxc8BhBu4OvMRYgCLnU8lqwUcL5GhjPmFtCPG+YJN9NBvyWWSZ7WkuOXmp52lUxYNJtnVO6S2wAiS6HSZi2ugKojD4cOcKiQXazOx1vfTKwsNdNbXWt1h9QOjGp9713193qvDLM7XMz5uHFnAZe5J0EtMchPop0ePU5nEpYWutbavpe/zeJzF95t4rZfQydHs3uNbcdMveixu26YNWnh6QY2o1rQ8hwDXVI5OMC0R7krucMkIp5KuoJLHElotmGX4C5z+wCh1QBlbDGACLX5r3vpiapqNpVWsbwwQMhBkfylwGhj210Cx/DUFMIXTwEnb1uLWO8DiPXmV7ikkheI3gC3BZxdKpaIiIiIiIiIiIiIiIiIiIiIirUfC34hQJu0dzKuw9m3kFMreJ3yKtw9m3kFGm7R3MrwsixoiIiIiIiIiIiIiIiIiIiIDF14RcWKA2V9wo1sNmdUqvxmbutLpMSbC2l80a2UEGppq7ZZG1sFsza2f72Fr6Kmeilp7ucTJwVncHbwthasR/yif9H9R9dFA+LcFfnXU+R/uA/wDL9/Xit3CK0dhJ5fsthj8BmjI2mDmBcTaRzFhfRcTSV7mX6Vzjllvz45lW5oNq2yAuLEYZzW1JDAHeDJ3i0CSbd3lPNb8FTG+SMNJJH6trK5OQ732+ywPjc1rr2z0tnbf4Ljw7ZqtbH8phoIMGCHggnqM3K63pXhtOXk8M89L3bY28bb8lgYLyAW971I2nssVKhfLQSZy2a2CR3tbG9x1KtUGIOihEdiQN+ZOW7lwO8BaU9MHvLvpp5/urddjcQ0UzDXBl4aDbS4nrPJQonPo3mbNwJ4nXXLLhbfY+i33ATN2ND7HFetkbAfRqhxLSA3zOJGoFiNPysWI45HVUxja0gk8ABx1B18s/t7T0TopA4n6r93o28cJSiWmu+QwDQDzH2/zXmA4I3E6nasRE3XxPAc/oF7X1ppo/+Y6fusLu/SoEvqYh72Og8N0xLuoMag89L3X6Ji0lWA2KkYHDLaHBvDkeGvBc/RthN3zEg7j4qRia7nmXOc60AuMmOQJVeGJkTdloA5ZC60ZJC83Juvksq+ERERERERERERERERERERERFWo+FvxCgTdo7mVdh7NvIKZW8TvkVbh7NvIKNN2juZXhZFjREREREREREREREREREREREVHYW1nYWpxGhpOWIdce8a2vzCm4phrMQg6J5I5a8uGfIrapKo079oC6obxbLDYrU6mdzgXvDRGS46eGA5gjXmp+EYiXXp5WbAadlt/7svrezjfTctmtpgP9xjrk5m279tQr+7W8naGtoViBWDhkc7R8ag/9UT7rm8bwDqL3VVMCYzfaaNW+I8L+nJUqGv6doikPzDQ8f5WkrbLLyMxAAqBwyZm6eJpbJEOuD1C5eLExCw7AJJBB2rO5G9gfl1HA+Cpupi858b5Ze771+7QwTLZWjiQSDeYGsOFwe9/mvKKrlzMjjsZA6Wz0uN+nkvZom/2jP3vUHA1G1qrmMpVGmSWOL+4Sb5iD0N49SuhqWSUtO2SSVp0DgBnYZWuLa6eQU+JzZZC1rSOGeS7cSGmBToucKbxJp2a6NW2vlm8f9IWjTukZd00wG2DbattC+h4XtkeFys79k2DGXtw05cv2Xz3g2i3CMDn8N1Q1C5rACHHXLLpmBaTZZMHoXYlK5sW01gABcbWGl7DS5ztrbUr5rJxTMBfYnhv9ViMLTfjq+es8hrngOfHdbqQ0cmiGuj2XfTPiwqk6KmZcgGzd50F/HMi+83UCNrqybalNgd/vkuneXaRDRhBlcykRDwILvfkeRkRpzWtg1AC817rh0n9p0HLhv1v5LLXVFm9XGYbvWdXRqWiIiIiIiIiIiIiIiIiIiIiIiIq1Hwt+IUCbtHcyrsPZt5BTK3id8ircPZt5BRpu0dzK8LIsaIiIiIiIiIiIiIiIiIiIiIiIiq7F25Uwwext21PFcggXHd5A319ApOJYRDXObI/VmnDz4jw8StylrHwAtGh95Khjth06r/8AcS6oGUpeS4at5AWMmJnS/JTaXGJqeK+KAMLnWAsdD9LC9ra5ZralomSO/wDS52Gfkqm7e+DqUUcVMaNqamxjvH+YSCMw6KRjnwqyovUUFr726eOXA+B47lt0WKujtHUevv7qpi8G88Wu0hzDXzMM5hlLWjM0ibXNvQHqpVPVxDoqV4IcGgHdmHE2INs/HeCRrZbUkTztSjMXy35WAXx2JhaeYufBOTusbTGYmLmQ23TXrKzYpUT9GGR5C+bi7K18sifM5cLL5pY2X2negH8LztPb1LBg0qAD8Q4xDSXNaSbA+YiwjX20X1Q4JU4o4TVZ2Yhnnk4+PgDrf76ryetjpRsRZvPoP3WXp7MrV4xWILjRdVAe/M0EA/zXsADaPxC61+IU1LeipABI0XDbGxPDjc8fMlSG00stppv0k5m/vT+F99q7ZbSbUw2GJOGeJkm4zQSG9ALiDrdYKDC31D2VlaLTNysNMsrniTrcaZLJUVbYw6GH9B/Kza6ZSkRERERERERERERERERERERERERFWo+FvxCgTdo7mVdh7NvIKZW8TvkVbh7NvIKNN2juZXhZFjREREREREREREREREREREREREREXTgsfUokmm4tJEGIv6ey1qmjgqQBM3aA0/fn9llinkivsG11eobZoYh1JmJaGUqTDdsd4gCJAE3JcYFrrnZcKq6JkslE7akkIyN8s9xJtkLZnPJUmVcU5a2YWa36/Tnou3ZYr4WnxsPUbUouxBa2kSTnGkiwhxIOlrc1pV/VMRm6tWRlsgaCXgWtv4m4AI1uc92q2KcTU7OkhddpNrcf5VPaVXF4h78O0NwzeDm171SRYZgLDMQDz91KoocOoYWVbyZztW8G58L62BI3cltTuqZnmJvyC1/E+ys7TxeFwraNSic9dpOdp8Jm4uW3AIGkEe66V9NX175oaj5InW2SNctdHZX8bg8lMEtPThj483DXhn5fZTNp7aqVswnLSc7NwxGUc+Q689VVosKgpQ11rvAttG9z9fpotSeskluNGncpqprUREREREREREREREREREREREREREREVaj4W/EKBN2juZV2Hs28gplbxO+RVuHs28go03aO5leFkWNERERERERERERERERERERERERU93tjOxlU0muDSKRfJBOhaIt8lJxjFmYZAJntLgSBl4gn8LboqQ1TywG1hdcOIoFj3M1LahbbnBiyowyiSJsmgIB9Rda72FryzhktJhtx6zmtL6lKm53hY494849/RcvN8YUjHubGxzw3VwGX+FVZg0paC5wBO5Rdo4OthanDqWc2HDm0iZBE2ImfzKu0VXTYhB0sOYNwdxvvB8bfSy0J4paZ+w/Ueiu7M2BiceztDq0GcoLpkhvqOQJP0ufr8coMGk6oyG++wtYX5+GqowUU9Y3pXP8AYXFvFuw/CMa91Rr8z8tgZ0Jm/st7BviKLE5HRxxluyL525LXrcOdTNDi691y7B2DVxbiKcBrfE52gnQepW3i2NU2GsBmzJ0A1Kw0dDJUkhug3r77f3XrYQB7i19MmMzZseUg6e6wYT8RUuJOMbLteNx/CyVmGy0w2jmOKhq8p6IiIiIiIiIiIiIiIiIiIiIiIiIirUfC34hQJu0dzKuw9m3kFMreJ3yKtw9m3kFGm7R3MrwsixoiIiIiIiIiIiIiIiIiIiIiIiLWfw0/70//ANI7/VTXG/HH/wBcz/rH/i5WsC7d3L8hQ8RTc7FuazxnGEN98xj9roYXsjw9r5P0hgvy2c1Pe1zqkhuu1+V/Sdq1sIKlDtT2CvT7zYJABMSY6SOfRfluHw4k6Kb+nsJifkbgE2H5sc7Lqah9OHs6cjaGayX8SKdTtDHujhuoxTj0N59Zd9ELsvgp8PUnMZfaDvmv46W8MvW6i421/TBx0IyVfZe08G/A06VSqaQbDXBrocSLk2vBN1GrcPxSHF5J4IxJtXIJFwAd24XGn1W9BUUz6RrHu2bZeKh72bE4LGVqdV1TDvdAzOzQSCRfQggFdB8P4waqV9NPEGSt1sLXGnla4U/EaTo2iRjtphXbuTi6bsPWwjqnCqPcS10xqALHqMv7Wh8T0s8dbDXsj6RrLAjXQk/W/qFnwqVjoXwF2yTv8lfxeAbS2bVpGpxQ2k7vG99QBrEFc9TVslRjsc4j2NojLTK1vqqMkIjoXMLtqwOa/li/WlyCIiIiIiIiIiIiIiIiIiIiIiIiIirUfC34hQJu0dzKuw9m3kFMreJ3yKtw9m3kFGm7R3MrwsixoiIiIiIiIiIiIiIiIiIiIiIiK7udtanha7qlTNlNAtsJMksP/tK574lwubEaRsMNrhwOeWQBH5VHDKplPKXP0tb6hTK2Liu6szXjl7Z95EqtHTA0op5O6Gn0sVqOl/3jI3jf6rW1N5sDXy1MRhyazRFhIPpNrehXHM+HsWo7xUdRaM8ciPoc+StHEaSazpo/mCg7z7dOMqB2XLTY2GN99SfUwPpdDgeDNwyEs2tpzjcn37Km19aal4NrAaKnszbuCNBlLEYcTTFnNAvpJPOTF1KrsGxRtU+oo6j9eoO7w3iw3LcgraUxCOaPT39VybzbxNxDGUaVPh0KZkDmSBAsLACStzBMCfRSPqaiTblfqd3H62CwV1e2dojjbZoXRsXbuEFAUMRhwQHTmaJk9Tzzclr4ng+JOqzVUdRYkWsd3gN1vJZaWtphEIpmab029vSypR7NhqfDo89ATzgAaCefNeYT8OSQ1RrayTbk3cBuv+24LyrxJr4uhhbstWWXWqQiIiIiIiIiIiIiIiIiIiIiIiIiIq1Hwt+IUCbtHcyrsPZt5BTK3id8ircPZt5BRpu0dzK8LIsaIiIiIiIiIiIiIiIiIiIiIiIiIiIiIiIiIiIiIiIiIiIiIiIiIiIiIiIiIiIiIiIiIiIirUfC34hQJu0dzKuw9m3kFyVMG4kmRcrfjrY2sAsdB71WjJRvc8kELz2J3Vv7X31+Pgffmvj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nYndW/tOvx8D7806jJxCdid1b+06/HwPvzTqMnEJ2J3Vv7Tr8fA+/NOoycQu+myAB0CkyyBzyRxKqRsLWAL/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26" name="Picture 2" descr="Inline imag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60338"/>
            <a:ext cx="2895600" cy="141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solidFill>
                  <a:schemeClr val="bg2">
                    <a:lumMod val="75000"/>
                  </a:schemeClr>
                </a:solidFill>
                <a:effectLst/>
                <a:latin typeface="+mn-lt"/>
                <a:cs typeface="Maiandra GD"/>
              </a:rPr>
              <a:t>What data are collected? </a:t>
            </a:r>
            <a:endParaRPr lang="en-US" sz="4000" dirty="0">
              <a:solidFill>
                <a:schemeClr val="bg2">
                  <a:lumMod val="75000"/>
                </a:schemeClr>
              </a:solidFill>
              <a:effectLst/>
              <a:latin typeface="+mn-lt"/>
              <a:cs typeface="Maiandra GD"/>
            </a:endParaRPr>
          </a:p>
        </p:txBody>
      </p:sp>
      <p:sp>
        <p:nvSpPr>
          <p:cNvPr id="4" name="Content Placeholder 3"/>
          <p:cNvSpPr>
            <a:spLocks noGrp="1"/>
          </p:cNvSpPr>
          <p:nvPr>
            <p:ph sz="half" idx="2"/>
          </p:nvPr>
        </p:nvSpPr>
        <p:spPr>
          <a:xfrm>
            <a:off x="19050" y="2667000"/>
            <a:ext cx="4268788" cy="3962400"/>
          </a:xfrm>
        </p:spPr>
        <p:txBody>
          <a:bodyPr>
            <a:normAutofit/>
          </a:bodyPr>
          <a:lstStyle/>
          <a:p>
            <a:pPr>
              <a:spcBef>
                <a:spcPts val="1200"/>
              </a:spcBef>
              <a:buClr>
                <a:schemeClr val="tx1">
                  <a:lumMod val="95000"/>
                  <a:lumOff val="5000"/>
                </a:schemeClr>
              </a:buClr>
              <a:buNone/>
            </a:pPr>
            <a:r>
              <a:rPr lang="en-US" sz="2600" b="1" dirty="0" smtClean="0">
                <a:cs typeface="Maiandra GD"/>
              </a:rPr>
              <a:t>Purpose</a:t>
            </a:r>
            <a:r>
              <a:rPr lang="en-US" sz="2600" dirty="0" smtClean="0">
                <a:cs typeface="Maiandra GD"/>
              </a:rPr>
              <a:t>: to learn about in-school experiences and student plans and goals</a:t>
            </a:r>
            <a:endParaRPr lang="en-US" dirty="0" smtClean="0">
              <a:solidFill>
                <a:srgbClr val="000000"/>
              </a:solidFill>
              <a:cs typeface="Maiandra GD"/>
            </a:endParaRPr>
          </a:p>
          <a:p>
            <a:pPr lvl="1">
              <a:spcBef>
                <a:spcPts val="1200"/>
              </a:spcBef>
              <a:buClr>
                <a:schemeClr val="tx1">
                  <a:lumMod val="95000"/>
                  <a:lumOff val="5000"/>
                </a:schemeClr>
              </a:buClr>
              <a:buFont typeface="Wingdings" pitchFamily="2" charset="2"/>
              <a:buChar char="§"/>
            </a:pPr>
            <a:r>
              <a:rPr lang="en-US" dirty="0" smtClean="0">
                <a:cs typeface="Maiandra GD"/>
              </a:rPr>
              <a:t>Get signed agreement to participate</a:t>
            </a:r>
          </a:p>
          <a:p>
            <a:pPr lvl="1">
              <a:spcBef>
                <a:spcPts val="1200"/>
              </a:spcBef>
              <a:buClr>
                <a:schemeClr val="tx1">
                  <a:lumMod val="95000"/>
                  <a:lumOff val="5000"/>
                </a:schemeClr>
              </a:buClr>
              <a:buFont typeface="Wingdings" pitchFamily="2" charset="2"/>
              <a:buChar char="§"/>
            </a:pPr>
            <a:r>
              <a:rPr lang="en-US" dirty="0" smtClean="0">
                <a:cs typeface="Maiandra GD"/>
              </a:rPr>
              <a:t>Obtain </a:t>
            </a:r>
            <a:r>
              <a:rPr lang="en-US" u="sng" dirty="0" smtClean="0">
                <a:cs typeface="Maiandra GD"/>
              </a:rPr>
              <a:t>contact information </a:t>
            </a:r>
            <a:r>
              <a:rPr lang="en-US" dirty="0" smtClean="0">
                <a:cs typeface="Maiandra GD"/>
              </a:rPr>
              <a:t>for student, family, friends</a:t>
            </a:r>
            <a:endParaRPr lang="en-US" dirty="0" smtClean="0">
              <a:solidFill>
                <a:srgbClr val="000000"/>
              </a:solidFill>
              <a:cs typeface="Maiandra GD"/>
            </a:endParaRPr>
          </a:p>
          <a:p>
            <a:pPr lvl="1">
              <a:spcBef>
                <a:spcPts val="1200"/>
              </a:spcBef>
              <a:buClr>
                <a:schemeClr val="tx1">
                  <a:lumMod val="95000"/>
                  <a:lumOff val="5000"/>
                </a:schemeClr>
              </a:buClr>
              <a:buFont typeface="Wingdings" pitchFamily="2" charset="2"/>
              <a:buChar char="§"/>
            </a:pPr>
            <a:r>
              <a:rPr lang="en-US" dirty="0" smtClean="0">
                <a:solidFill>
                  <a:srgbClr val="000000"/>
                </a:solidFill>
                <a:cs typeface="Maiandra GD"/>
              </a:rPr>
              <a:t>Share importance of their participation in the follow up PSO survey to help the district</a:t>
            </a:r>
          </a:p>
          <a:p>
            <a:pPr lvl="1">
              <a:spcBef>
                <a:spcPts val="1200"/>
              </a:spcBef>
              <a:buClr>
                <a:schemeClr val="tx1">
                  <a:lumMod val="95000"/>
                  <a:lumOff val="5000"/>
                </a:schemeClr>
              </a:buClr>
              <a:buFont typeface="Wingdings" pitchFamily="2" charset="2"/>
              <a:buChar char="§"/>
            </a:pPr>
            <a:endParaRPr lang="en-US" dirty="0" smtClean="0">
              <a:solidFill>
                <a:srgbClr val="000000"/>
              </a:solidFill>
              <a:cs typeface="Maiandra GD"/>
            </a:endParaRPr>
          </a:p>
        </p:txBody>
      </p:sp>
      <p:sp>
        <p:nvSpPr>
          <p:cNvPr id="8" name="Text Placeholder 7"/>
          <p:cNvSpPr>
            <a:spLocks noGrp="1"/>
          </p:cNvSpPr>
          <p:nvPr>
            <p:ph type="body" sz="quarter" idx="3"/>
          </p:nvPr>
        </p:nvSpPr>
        <p:spPr>
          <a:xfrm>
            <a:off x="4419600" y="1295400"/>
            <a:ext cx="3810000" cy="1295400"/>
          </a:xfrm>
        </p:spPr>
        <p:txBody>
          <a:bodyPr>
            <a:normAutofit fontScale="25000" lnSpcReduction="20000"/>
          </a:bodyPr>
          <a:lstStyle/>
          <a:p>
            <a:pPr algn="ctr"/>
            <a:endParaRPr lang="en-US" sz="2200" i="1" dirty="0" smtClean="0">
              <a:solidFill>
                <a:srgbClr val="B36DAD"/>
              </a:solidFill>
              <a:cs typeface="Maiandra GD"/>
            </a:endParaRPr>
          </a:p>
          <a:p>
            <a:pPr algn="ctr"/>
            <a:endParaRPr lang="en-US" sz="2200" i="1" dirty="0">
              <a:solidFill>
                <a:srgbClr val="B36DAD"/>
              </a:solidFill>
              <a:cs typeface="Maiandra GD"/>
            </a:endParaRPr>
          </a:p>
          <a:p>
            <a:pPr algn="ctr"/>
            <a:endParaRPr lang="en-US" sz="2200" i="1" dirty="0" smtClean="0">
              <a:solidFill>
                <a:srgbClr val="B36DAD"/>
              </a:solidFill>
              <a:cs typeface="Maiandra GD"/>
            </a:endParaRPr>
          </a:p>
          <a:p>
            <a:pPr algn="ctr"/>
            <a:endParaRPr lang="en-US" sz="2200" i="1" dirty="0">
              <a:solidFill>
                <a:srgbClr val="B36DAD"/>
              </a:solidFill>
              <a:cs typeface="Maiandra GD"/>
            </a:endParaRPr>
          </a:p>
          <a:p>
            <a:endParaRPr lang="en-US" sz="2200" i="1" dirty="0" smtClean="0">
              <a:solidFill>
                <a:srgbClr val="B36DAD"/>
              </a:solidFill>
              <a:cs typeface="Maiandra GD"/>
            </a:endParaRPr>
          </a:p>
          <a:p>
            <a:endParaRPr lang="en-US" sz="2200" i="1" dirty="0">
              <a:solidFill>
                <a:srgbClr val="B36DAD"/>
              </a:solidFill>
              <a:cs typeface="Maiandra GD"/>
            </a:endParaRPr>
          </a:p>
          <a:p>
            <a:endParaRPr lang="en-US" sz="2200" i="1" dirty="0" smtClean="0">
              <a:solidFill>
                <a:srgbClr val="B36DAD"/>
              </a:solidFill>
              <a:cs typeface="Maiandra GD"/>
            </a:endParaRPr>
          </a:p>
          <a:p>
            <a:endParaRPr lang="en-US" sz="2200" i="1" dirty="0">
              <a:solidFill>
                <a:srgbClr val="B36DAD"/>
              </a:solidFill>
              <a:cs typeface="Maiandra GD"/>
            </a:endParaRPr>
          </a:p>
          <a:p>
            <a:endParaRPr lang="en-US" sz="2200" i="1" dirty="0" smtClean="0">
              <a:solidFill>
                <a:srgbClr val="B36DAD"/>
              </a:solidFill>
              <a:cs typeface="Maiandra GD"/>
            </a:endParaRPr>
          </a:p>
          <a:p>
            <a:endParaRPr lang="en-US" sz="2200" i="1" dirty="0">
              <a:solidFill>
                <a:srgbClr val="B36DAD"/>
              </a:solidFill>
              <a:cs typeface="Maiandra GD"/>
            </a:endParaRPr>
          </a:p>
          <a:p>
            <a:endParaRPr lang="en-US" sz="2200" i="1" dirty="0" smtClean="0">
              <a:solidFill>
                <a:srgbClr val="B36DAD"/>
              </a:solidFill>
              <a:cs typeface="Maiandra GD"/>
            </a:endParaRPr>
          </a:p>
          <a:p>
            <a:endParaRPr lang="en-US" sz="8000" i="1" dirty="0">
              <a:solidFill>
                <a:srgbClr val="B36DAD"/>
              </a:solidFill>
              <a:cs typeface="Maiandra GD"/>
            </a:endParaRPr>
          </a:p>
          <a:p>
            <a:r>
              <a:rPr lang="en-US" sz="8000" b="0" i="1" dirty="0" smtClean="0"/>
              <a:t>One-year out </a:t>
            </a:r>
            <a:r>
              <a:rPr lang="en-US" sz="8000" b="0" i="1" dirty="0"/>
              <a:t>of school: </a:t>
            </a:r>
          </a:p>
          <a:p>
            <a:r>
              <a:rPr lang="en-US" sz="8000" i="1" dirty="0"/>
              <a:t>Follow </a:t>
            </a:r>
            <a:r>
              <a:rPr lang="en-US" sz="8000" i="1" dirty="0" smtClean="0"/>
              <a:t>up interview</a:t>
            </a:r>
            <a:endParaRPr lang="en-US" sz="8000" i="1" dirty="0"/>
          </a:p>
          <a:p>
            <a:r>
              <a:rPr lang="en-US" sz="8000" b="0" i="1" dirty="0"/>
              <a:t>June through </a:t>
            </a:r>
            <a:r>
              <a:rPr lang="en-US" sz="8000" b="0" i="1" dirty="0" smtClean="0"/>
              <a:t>September</a:t>
            </a:r>
            <a:endParaRPr lang="en-US" sz="2200" b="0" i="1" dirty="0">
              <a:solidFill>
                <a:srgbClr val="B36DAD"/>
              </a:solidFill>
              <a:cs typeface="Maiandra GD"/>
            </a:endParaRPr>
          </a:p>
          <a:p>
            <a:pPr algn="l"/>
            <a:endParaRPr lang="en-US" i="1" dirty="0" smtClean="0">
              <a:solidFill>
                <a:srgbClr val="B36DAD"/>
              </a:solidFill>
              <a:cs typeface="Maiandra GD"/>
            </a:endParaRPr>
          </a:p>
        </p:txBody>
      </p:sp>
      <p:sp>
        <p:nvSpPr>
          <p:cNvPr id="5" name="Content Placeholder 4"/>
          <p:cNvSpPr>
            <a:spLocks noGrp="1"/>
          </p:cNvSpPr>
          <p:nvPr>
            <p:ph sz="quarter" idx="4"/>
          </p:nvPr>
        </p:nvSpPr>
        <p:spPr>
          <a:xfrm>
            <a:off x="4267200" y="2743200"/>
            <a:ext cx="4194175" cy="3581400"/>
          </a:xfrm>
          <a:prstGeom prst="rect">
            <a:avLst/>
          </a:prstGeom>
        </p:spPr>
        <p:txBody>
          <a:bodyPr>
            <a:normAutofit lnSpcReduction="10000"/>
          </a:bodyPr>
          <a:lstStyle/>
          <a:p>
            <a:pPr>
              <a:spcBef>
                <a:spcPts val="1200"/>
              </a:spcBef>
              <a:buClr>
                <a:schemeClr val="tx1">
                  <a:lumMod val="95000"/>
                  <a:lumOff val="5000"/>
                </a:schemeClr>
              </a:buClr>
              <a:buNone/>
            </a:pPr>
            <a:r>
              <a:rPr lang="en-US" sz="2800" b="1" dirty="0" smtClean="0">
                <a:solidFill>
                  <a:srgbClr val="000000"/>
                </a:solidFill>
                <a:cs typeface="Maiandra GD"/>
              </a:rPr>
              <a:t>Purpose</a:t>
            </a:r>
            <a:r>
              <a:rPr lang="en-US" sz="2800" dirty="0" smtClean="0">
                <a:solidFill>
                  <a:srgbClr val="000000"/>
                </a:solidFill>
                <a:cs typeface="Maiandra GD"/>
              </a:rPr>
              <a:t>: to learn what students’  have done since leaving school</a:t>
            </a:r>
          </a:p>
          <a:p>
            <a:pPr lvl="1">
              <a:spcBef>
                <a:spcPts val="1200"/>
              </a:spcBef>
              <a:buClr>
                <a:schemeClr val="tx1">
                  <a:lumMod val="95000"/>
                  <a:lumOff val="5000"/>
                </a:schemeClr>
              </a:buClr>
              <a:buFont typeface="Wingdings" pitchFamily="2" charset="2"/>
              <a:buChar char="§"/>
            </a:pPr>
            <a:r>
              <a:rPr lang="en-US" sz="2200" dirty="0" smtClean="0">
                <a:solidFill>
                  <a:srgbClr val="000000"/>
                </a:solidFill>
                <a:cs typeface="Maiandra GD"/>
              </a:rPr>
              <a:t>Higher education </a:t>
            </a:r>
          </a:p>
          <a:p>
            <a:pPr lvl="1">
              <a:spcBef>
                <a:spcPts val="1200"/>
              </a:spcBef>
              <a:buClr>
                <a:schemeClr val="tx1">
                  <a:lumMod val="95000"/>
                  <a:lumOff val="5000"/>
                </a:schemeClr>
              </a:buClr>
              <a:buFont typeface="Wingdings" pitchFamily="2" charset="2"/>
              <a:buChar char="§"/>
            </a:pPr>
            <a:r>
              <a:rPr lang="en-US" sz="2200" dirty="0" smtClean="0">
                <a:solidFill>
                  <a:srgbClr val="000000"/>
                </a:solidFill>
                <a:cs typeface="Maiandra GD"/>
              </a:rPr>
              <a:t>Competitive employment</a:t>
            </a:r>
          </a:p>
          <a:p>
            <a:pPr lvl="1">
              <a:spcBef>
                <a:spcPts val="1200"/>
              </a:spcBef>
              <a:buClr>
                <a:schemeClr val="tx1">
                  <a:lumMod val="95000"/>
                  <a:lumOff val="5000"/>
                </a:schemeClr>
              </a:buClr>
              <a:buFont typeface="Wingdings" pitchFamily="2" charset="2"/>
              <a:buChar char="§"/>
            </a:pPr>
            <a:r>
              <a:rPr lang="en-US" sz="2200" dirty="0" smtClean="0">
                <a:solidFill>
                  <a:srgbClr val="000000"/>
                </a:solidFill>
                <a:cs typeface="Maiandra GD"/>
              </a:rPr>
              <a:t>Postsecondary education or training</a:t>
            </a:r>
          </a:p>
          <a:p>
            <a:pPr lvl="1">
              <a:spcBef>
                <a:spcPts val="1200"/>
              </a:spcBef>
              <a:buClr>
                <a:schemeClr val="tx1">
                  <a:lumMod val="95000"/>
                  <a:lumOff val="5000"/>
                </a:schemeClr>
              </a:buClr>
              <a:buFont typeface="Wingdings" pitchFamily="2" charset="2"/>
              <a:buChar char="§"/>
            </a:pPr>
            <a:r>
              <a:rPr lang="en-US" sz="2200" dirty="0" smtClean="0">
                <a:solidFill>
                  <a:srgbClr val="000000"/>
                </a:solidFill>
                <a:cs typeface="Maiandra GD"/>
              </a:rPr>
              <a:t>Other employment</a:t>
            </a:r>
            <a:endParaRPr lang="en-US" sz="2200" dirty="0">
              <a:solidFill>
                <a:srgbClr val="000000"/>
              </a:solidFill>
              <a:cs typeface="Maiandra GD"/>
            </a:endParaRPr>
          </a:p>
        </p:txBody>
      </p:sp>
      <p:sp>
        <p:nvSpPr>
          <p:cNvPr id="7" name="Slide Number Placeholder 6"/>
          <p:cNvSpPr>
            <a:spLocks noGrp="1"/>
          </p:cNvSpPr>
          <p:nvPr>
            <p:ph type="sldNum" sz="quarter" idx="12"/>
          </p:nvPr>
        </p:nvSpPr>
        <p:spPr/>
        <p:txBody>
          <a:bodyPr/>
          <a:lstStyle/>
          <a:p>
            <a:pPr>
              <a:defRPr/>
            </a:pPr>
            <a:fld id="{C8044204-AB0D-4E15-9C4E-690AEAE34529}" type="slidenum">
              <a:rPr lang="en-US" smtClean="0"/>
              <a:pPr>
                <a:defRPr/>
              </a:pPr>
              <a:t>5</a:t>
            </a:fld>
            <a:endParaRPr lang="en-US" dirty="0"/>
          </a:p>
        </p:txBody>
      </p:sp>
      <p:sp>
        <p:nvSpPr>
          <p:cNvPr id="9" name="Text Placeholder 7"/>
          <p:cNvSpPr>
            <a:spLocks noGrp="1"/>
          </p:cNvSpPr>
          <p:nvPr>
            <p:ph type="body" sz="quarter" idx="3"/>
          </p:nvPr>
        </p:nvSpPr>
        <p:spPr>
          <a:xfrm>
            <a:off x="533400" y="1295400"/>
            <a:ext cx="3810000" cy="1295400"/>
          </a:xfrm>
        </p:spPr>
        <p:txBody>
          <a:bodyPr>
            <a:normAutofit fontScale="25000" lnSpcReduction="20000"/>
          </a:bodyPr>
          <a:lstStyle/>
          <a:p>
            <a:pPr algn="ctr"/>
            <a:endParaRPr lang="en-US" sz="2200" i="1" dirty="0" smtClean="0">
              <a:solidFill>
                <a:srgbClr val="B36DAD"/>
              </a:solidFill>
              <a:cs typeface="Maiandra GD"/>
            </a:endParaRPr>
          </a:p>
          <a:p>
            <a:pPr algn="ctr"/>
            <a:endParaRPr lang="en-US" sz="2200" i="1" dirty="0">
              <a:solidFill>
                <a:srgbClr val="B36DAD"/>
              </a:solidFill>
              <a:cs typeface="Maiandra GD"/>
            </a:endParaRPr>
          </a:p>
          <a:p>
            <a:pPr algn="ctr"/>
            <a:endParaRPr lang="en-US" sz="2200" i="1" dirty="0" smtClean="0">
              <a:solidFill>
                <a:srgbClr val="B36DAD"/>
              </a:solidFill>
              <a:cs typeface="Maiandra GD"/>
            </a:endParaRPr>
          </a:p>
          <a:p>
            <a:pPr algn="ctr"/>
            <a:endParaRPr lang="en-US" sz="2200" i="1" dirty="0">
              <a:solidFill>
                <a:srgbClr val="B36DAD"/>
              </a:solidFill>
              <a:cs typeface="Maiandra GD"/>
            </a:endParaRPr>
          </a:p>
          <a:p>
            <a:endParaRPr lang="en-US" sz="2200" i="1" dirty="0" smtClean="0">
              <a:solidFill>
                <a:srgbClr val="B36DAD"/>
              </a:solidFill>
              <a:cs typeface="Maiandra GD"/>
            </a:endParaRPr>
          </a:p>
          <a:p>
            <a:endParaRPr lang="en-US" sz="2200" i="1" dirty="0">
              <a:solidFill>
                <a:srgbClr val="B36DAD"/>
              </a:solidFill>
              <a:cs typeface="Maiandra GD"/>
            </a:endParaRPr>
          </a:p>
          <a:p>
            <a:endParaRPr lang="en-US" sz="2200" i="1" dirty="0" smtClean="0">
              <a:solidFill>
                <a:srgbClr val="B36DAD"/>
              </a:solidFill>
              <a:cs typeface="Maiandra GD"/>
            </a:endParaRPr>
          </a:p>
          <a:p>
            <a:endParaRPr lang="en-US" sz="2200" i="1" dirty="0">
              <a:solidFill>
                <a:srgbClr val="B36DAD"/>
              </a:solidFill>
              <a:cs typeface="Maiandra GD"/>
            </a:endParaRPr>
          </a:p>
          <a:p>
            <a:endParaRPr lang="en-US" sz="2200" i="1" dirty="0" smtClean="0">
              <a:solidFill>
                <a:srgbClr val="B36DAD"/>
              </a:solidFill>
              <a:cs typeface="Maiandra GD"/>
            </a:endParaRPr>
          </a:p>
          <a:p>
            <a:endParaRPr lang="en-US" sz="2200" i="1" dirty="0">
              <a:solidFill>
                <a:srgbClr val="B36DAD"/>
              </a:solidFill>
              <a:cs typeface="Maiandra GD"/>
            </a:endParaRPr>
          </a:p>
          <a:p>
            <a:endParaRPr lang="en-US" sz="2200" i="1" dirty="0" smtClean="0">
              <a:solidFill>
                <a:srgbClr val="B36DAD"/>
              </a:solidFill>
              <a:cs typeface="Maiandra GD"/>
            </a:endParaRPr>
          </a:p>
          <a:p>
            <a:endParaRPr lang="en-US" sz="8000" i="1" dirty="0">
              <a:solidFill>
                <a:srgbClr val="B36DAD"/>
              </a:solidFill>
              <a:cs typeface="Maiandra GD"/>
            </a:endParaRPr>
          </a:p>
          <a:p>
            <a:r>
              <a:rPr lang="en-US" sz="8000" b="0" i="1" dirty="0" smtClean="0"/>
              <a:t>Before leaving </a:t>
            </a:r>
            <a:r>
              <a:rPr lang="en-US" sz="8000" b="0" i="1" dirty="0"/>
              <a:t>school: </a:t>
            </a:r>
          </a:p>
          <a:p>
            <a:r>
              <a:rPr lang="en-US" sz="8000" i="1" dirty="0" smtClean="0"/>
              <a:t>Exit interview</a:t>
            </a:r>
            <a:endParaRPr lang="en-US" sz="8000" i="1" dirty="0"/>
          </a:p>
          <a:p>
            <a:r>
              <a:rPr lang="en-US" sz="8000" b="0" i="1" dirty="0" smtClean="0"/>
              <a:t>February through September</a:t>
            </a:r>
            <a:endParaRPr lang="en-US" sz="2200" b="0" i="1" dirty="0">
              <a:solidFill>
                <a:srgbClr val="B36DAD"/>
              </a:solidFill>
              <a:cs typeface="Maiandra GD"/>
            </a:endParaRPr>
          </a:p>
          <a:p>
            <a:pPr algn="l"/>
            <a:endParaRPr lang="en-US" i="1" dirty="0" smtClean="0">
              <a:solidFill>
                <a:srgbClr val="B36DAD"/>
              </a:solidFill>
              <a:cs typeface="Maiandra GD"/>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linds(horizontal)">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915400" cy="1252728"/>
          </a:xfrm>
        </p:spPr>
        <p:txBody>
          <a:bodyPr>
            <a:normAutofit/>
          </a:bodyPr>
          <a:lstStyle/>
          <a:p>
            <a:r>
              <a:rPr lang="en-US" dirty="0" smtClean="0"/>
              <a:t>Finding Youth: Recommendations</a:t>
            </a:r>
            <a:endParaRPr lang="en-US" dirty="0"/>
          </a:p>
        </p:txBody>
      </p:sp>
      <p:sp>
        <p:nvSpPr>
          <p:cNvPr id="3" name="Content Placeholder 2"/>
          <p:cNvSpPr>
            <a:spLocks noGrp="1"/>
          </p:cNvSpPr>
          <p:nvPr>
            <p:ph idx="1"/>
          </p:nvPr>
        </p:nvSpPr>
        <p:spPr>
          <a:xfrm>
            <a:off x="181429" y="1600200"/>
            <a:ext cx="8686800" cy="4953000"/>
          </a:xfrm>
        </p:spPr>
        <p:txBody>
          <a:bodyPr>
            <a:normAutofit/>
          </a:bodyPr>
          <a:lstStyle/>
          <a:p>
            <a:pPr>
              <a:lnSpc>
                <a:spcPct val="110000"/>
              </a:lnSpc>
              <a:spcBef>
                <a:spcPts val="1200"/>
              </a:spcBef>
            </a:pPr>
            <a:r>
              <a:rPr lang="en-US" b="1" dirty="0" smtClean="0"/>
              <a:t>Explain the value of the follow up interview before they </a:t>
            </a:r>
            <a:r>
              <a:rPr lang="en-US" b="1" dirty="0" smtClean="0"/>
              <a:t>leave,</a:t>
            </a:r>
            <a:endParaRPr lang="en-US" b="1" dirty="0" smtClean="0"/>
          </a:p>
          <a:p>
            <a:pPr marL="114300" indent="0">
              <a:lnSpc>
                <a:spcPct val="110000"/>
              </a:lnSpc>
              <a:spcBef>
                <a:spcPts val="1200"/>
              </a:spcBef>
              <a:buNone/>
            </a:pPr>
            <a:r>
              <a:rPr lang="en-US" b="1" dirty="0" smtClean="0"/>
              <a:t>    during Exit Interview</a:t>
            </a:r>
          </a:p>
          <a:p>
            <a:pPr lvl="1">
              <a:lnSpc>
                <a:spcPct val="110000"/>
              </a:lnSpc>
              <a:spcBef>
                <a:spcPts val="1200"/>
              </a:spcBef>
            </a:pPr>
            <a:r>
              <a:rPr lang="en-US" dirty="0" smtClean="0"/>
              <a:t>Collect the best and alternate forms of contact </a:t>
            </a:r>
          </a:p>
          <a:p>
            <a:pPr lvl="1">
              <a:lnSpc>
                <a:spcPct val="110000"/>
              </a:lnSpc>
              <a:spcBef>
                <a:spcPts val="1200"/>
              </a:spcBef>
            </a:pPr>
            <a:r>
              <a:rPr lang="en-US" dirty="0" smtClean="0"/>
              <a:t>Have student fill out reminder post card for next year</a:t>
            </a:r>
          </a:p>
          <a:p>
            <a:pPr lvl="1">
              <a:lnSpc>
                <a:spcPct val="110000"/>
              </a:lnSpc>
              <a:spcBef>
                <a:spcPts val="1200"/>
              </a:spcBef>
            </a:pPr>
            <a:r>
              <a:rPr lang="en-US" dirty="0" smtClean="0"/>
              <a:t>Ask who the youth would like to hear from for the next interview</a:t>
            </a:r>
          </a:p>
          <a:p>
            <a:pPr>
              <a:lnSpc>
                <a:spcPct val="110000"/>
              </a:lnSpc>
              <a:spcBef>
                <a:spcPts val="1200"/>
              </a:spcBef>
            </a:pPr>
            <a:r>
              <a:rPr lang="en-US" b="1" dirty="0" smtClean="0"/>
              <a:t>Provide Multiple Forms of Pre-Notification</a:t>
            </a:r>
          </a:p>
          <a:p>
            <a:pPr lvl="1">
              <a:lnSpc>
                <a:spcPct val="110000"/>
              </a:lnSpc>
              <a:spcBef>
                <a:spcPts val="1200"/>
              </a:spcBef>
            </a:pPr>
            <a:r>
              <a:rPr lang="en-US" dirty="0" smtClean="0"/>
              <a:t>In school: share the results from previous years</a:t>
            </a:r>
          </a:p>
          <a:p>
            <a:pPr lvl="1">
              <a:lnSpc>
                <a:spcPct val="110000"/>
              </a:lnSpc>
              <a:spcBef>
                <a:spcPts val="1200"/>
              </a:spcBef>
            </a:pPr>
            <a:r>
              <a:rPr lang="en-US" dirty="0" smtClean="0"/>
              <a:t>Invite past students to visit the graduating class</a:t>
            </a:r>
          </a:p>
          <a:p>
            <a:pPr lvl="1">
              <a:lnSpc>
                <a:spcPct val="110000"/>
              </a:lnSpc>
              <a:spcBef>
                <a:spcPts val="1200"/>
              </a:spcBef>
            </a:pPr>
            <a:r>
              <a:rPr lang="en-US" dirty="0" smtClean="0"/>
              <a:t>Talk about  what is learned from the interview  </a:t>
            </a:r>
            <a:endParaRPr lang="en-US" dirty="0"/>
          </a:p>
        </p:txBody>
      </p:sp>
      <p:pic>
        <p:nvPicPr>
          <p:cNvPr id="4" name="Picture 2" descr="Inline imag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2819400"/>
            <a:ext cx="124822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Makes the Calls?</a:t>
            </a:r>
            <a:endParaRPr lang="en-US" dirty="0"/>
          </a:p>
        </p:txBody>
      </p:sp>
      <p:sp>
        <p:nvSpPr>
          <p:cNvPr id="3" name="Text Placeholder 2"/>
          <p:cNvSpPr>
            <a:spLocks noGrp="1"/>
          </p:cNvSpPr>
          <p:nvPr>
            <p:ph type="body" idx="1"/>
          </p:nvPr>
        </p:nvSpPr>
        <p:spPr>
          <a:xfrm>
            <a:off x="609600" y="1676400"/>
            <a:ext cx="3733800" cy="609600"/>
          </a:xfrm>
        </p:spPr>
        <p:txBody>
          <a:bodyPr>
            <a:normAutofit/>
          </a:bodyPr>
          <a:lstStyle/>
          <a:p>
            <a:r>
              <a:rPr lang="en-US" dirty="0" smtClean="0"/>
              <a:t>Completed Follow </a:t>
            </a:r>
            <a:r>
              <a:rPr lang="en-US" dirty="0"/>
              <a:t>Up </a:t>
            </a:r>
            <a:r>
              <a:rPr lang="en-US" dirty="0" smtClean="0"/>
              <a:t>Interviews</a:t>
            </a:r>
            <a:endParaRPr lang="en-US" dirty="0"/>
          </a:p>
        </p:txBody>
      </p:sp>
      <p:sp>
        <p:nvSpPr>
          <p:cNvPr id="4" name="Content Placeholder 3"/>
          <p:cNvSpPr>
            <a:spLocks noGrp="1"/>
          </p:cNvSpPr>
          <p:nvPr>
            <p:ph sz="half" idx="2"/>
          </p:nvPr>
        </p:nvSpPr>
        <p:spPr>
          <a:xfrm>
            <a:off x="152400" y="2438400"/>
            <a:ext cx="4192588" cy="3951288"/>
          </a:xfrm>
        </p:spPr>
        <p:txBody>
          <a:bodyPr>
            <a:normAutofit/>
          </a:bodyPr>
          <a:lstStyle/>
          <a:p>
            <a:pPr lvl="0"/>
            <a:r>
              <a:rPr lang="en-US" dirty="0" smtClean="0"/>
              <a:t>28% Teachers</a:t>
            </a:r>
          </a:p>
          <a:p>
            <a:pPr lvl="0"/>
            <a:r>
              <a:rPr lang="en-US" dirty="0" smtClean="0"/>
              <a:t>25% </a:t>
            </a:r>
            <a:r>
              <a:rPr lang="en-US" dirty="0" err="1" smtClean="0"/>
              <a:t>Paraprof</a:t>
            </a:r>
            <a:r>
              <a:rPr lang="en-US" dirty="0" smtClean="0"/>
              <a:t>/Ed assistant</a:t>
            </a:r>
          </a:p>
          <a:p>
            <a:pPr lvl="0"/>
            <a:r>
              <a:rPr lang="en-US" dirty="0" smtClean="0"/>
              <a:t>21% secretary</a:t>
            </a:r>
          </a:p>
          <a:p>
            <a:pPr lvl="0"/>
            <a:r>
              <a:rPr lang="en-US" dirty="0" smtClean="0"/>
              <a:t>15% YTP</a:t>
            </a:r>
          </a:p>
          <a:p>
            <a:pPr lvl="0"/>
            <a:r>
              <a:rPr lang="en-US" dirty="0" smtClean="0"/>
              <a:t>  7% Administrators </a:t>
            </a:r>
            <a:endParaRPr lang="en-US" dirty="0" smtClean="0"/>
          </a:p>
          <a:p>
            <a:pPr lvl="1"/>
            <a:endParaRPr lang="en-US" b="1" dirty="0"/>
          </a:p>
          <a:p>
            <a:endParaRPr lang="en-US" dirty="0"/>
          </a:p>
        </p:txBody>
      </p:sp>
      <p:sp>
        <p:nvSpPr>
          <p:cNvPr id="5" name="Text Placeholder 4"/>
          <p:cNvSpPr>
            <a:spLocks noGrp="1"/>
          </p:cNvSpPr>
          <p:nvPr>
            <p:ph type="body" sz="quarter" idx="3"/>
          </p:nvPr>
        </p:nvSpPr>
        <p:spPr>
          <a:xfrm>
            <a:off x="4724401" y="1600200"/>
            <a:ext cx="3657600" cy="685800"/>
          </a:xfrm>
        </p:spPr>
        <p:txBody>
          <a:bodyPr>
            <a:normAutofit/>
          </a:bodyPr>
          <a:lstStyle/>
          <a:p>
            <a:pPr lvl="0"/>
            <a:r>
              <a:rPr lang="en-US" dirty="0" smtClean="0"/>
              <a:t>Refused</a:t>
            </a:r>
            <a:r>
              <a:rPr lang="en-US" dirty="0" smtClean="0"/>
              <a:t> Follow Up </a:t>
            </a:r>
            <a:r>
              <a:rPr lang="en-US" dirty="0" smtClean="0"/>
              <a:t>interviews</a:t>
            </a:r>
            <a:endParaRPr lang="en-US" dirty="0"/>
          </a:p>
        </p:txBody>
      </p:sp>
      <p:sp>
        <p:nvSpPr>
          <p:cNvPr id="6" name="Content Placeholder 5"/>
          <p:cNvSpPr>
            <a:spLocks noGrp="1"/>
          </p:cNvSpPr>
          <p:nvPr>
            <p:ph sz="quarter" idx="4"/>
          </p:nvPr>
        </p:nvSpPr>
        <p:spPr>
          <a:xfrm>
            <a:off x="4191000" y="2438400"/>
            <a:ext cx="4270375" cy="3951288"/>
          </a:xfrm>
        </p:spPr>
        <p:txBody>
          <a:bodyPr>
            <a:normAutofit/>
          </a:bodyPr>
          <a:lstStyle/>
          <a:p>
            <a:r>
              <a:rPr lang="en-US" dirty="0" smtClean="0"/>
              <a:t>32% </a:t>
            </a:r>
            <a:r>
              <a:rPr lang="en-US" dirty="0" err="1" smtClean="0"/>
              <a:t>Paraprof</a:t>
            </a:r>
            <a:r>
              <a:rPr lang="en-US" dirty="0" smtClean="0"/>
              <a:t>/Ed assistant</a:t>
            </a:r>
          </a:p>
          <a:p>
            <a:r>
              <a:rPr lang="en-US" dirty="0" smtClean="0"/>
              <a:t>29% secretary</a:t>
            </a:r>
          </a:p>
          <a:p>
            <a:r>
              <a:rPr lang="en-US" dirty="0" smtClean="0"/>
              <a:t>20% unspecified ‘other’</a:t>
            </a:r>
          </a:p>
          <a:p>
            <a:r>
              <a:rPr lang="en-US" dirty="0" smtClean="0"/>
              <a:t>14% </a:t>
            </a:r>
            <a:r>
              <a:rPr lang="en-US" dirty="0" smtClean="0"/>
              <a:t>teachers</a:t>
            </a:r>
          </a:p>
          <a:p>
            <a:r>
              <a:rPr lang="en-US" dirty="0" smtClean="0"/>
              <a:t>6% administrators</a:t>
            </a:r>
          </a:p>
          <a:p>
            <a:r>
              <a:rPr lang="en-US" dirty="0" smtClean="0"/>
              <a:t>1% YTP personnel</a:t>
            </a:r>
            <a:endParaRPr lang="en-US" b="1" dirty="0"/>
          </a:p>
          <a:p>
            <a:endParaRPr lang="en-US" dirty="0"/>
          </a:p>
        </p:txBody>
      </p:sp>
      <p:sp>
        <p:nvSpPr>
          <p:cNvPr id="7" name="Slide Number Placeholder 6"/>
          <p:cNvSpPr>
            <a:spLocks noGrp="1"/>
          </p:cNvSpPr>
          <p:nvPr>
            <p:ph type="sldNum" sz="quarter" idx="12"/>
          </p:nvPr>
        </p:nvSpPr>
        <p:spPr/>
        <p:txBody>
          <a:bodyPr/>
          <a:lstStyle/>
          <a:p>
            <a:pPr>
              <a:defRPr/>
            </a:pPr>
            <a:fld id="{3BDD6244-A37B-4E80-BEB4-8D0226CB73E5}" type="slidenum">
              <a:rPr lang="en-US" smtClean="0"/>
              <a:pPr>
                <a:defRPr/>
              </a:pPr>
              <a:t>7</a:t>
            </a:fld>
            <a:endParaRPr lang="en-US" dirty="0"/>
          </a:p>
        </p:txBody>
      </p:sp>
    </p:spTree>
    <p:extLst>
      <p:ext uri="{BB962C8B-B14F-4D97-AF65-F5344CB8AC3E}">
        <p14:creationId xmlns:p14="http://schemas.microsoft.com/office/powerpoint/2010/main" val="1972228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8044204-AB0D-4E15-9C4E-690AEAE34529}" type="slidenum">
              <a:rPr lang="en-US" smtClean="0"/>
              <a:pPr>
                <a:defRPr/>
              </a:pPr>
              <a:t>8</a:t>
            </a:fld>
            <a:endParaRPr lang="en-US" dirty="0"/>
          </a:p>
        </p:txBody>
      </p:sp>
      <p:sp>
        <p:nvSpPr>
          <p:cNvPr id="2" name="Title 1"/>
          <p:cNvSpPr>
            <a:spLocks noGrp="1"/>
          </p:cNvSpPr>
          <p:nvPr>
            <p:ph type="title" idx="4294967295"/>
          </p:nvPr>
        </p:nvSpPr>
        <p:spPr>
          <a:xfrm>
            <a:off x="0" y="228600"/>
            <a:ext cx="7772400" cy="792163"/>
          </a:xfrm>
        </p:spPr>
        <p:txBody>
          <a:bodyPr anchor="t">
            <a:normAutofit/>
          </a:bodyPr>
          <a:lstStyle/>
          <a:p>
            <a:pPr algn="ctr"/>
            <a:r>
              <a:rPr lang="en-US" sz="4000" dirty="0" smtClean="0"/>
              <a:t>Oregon PSO Data </a:t>
            </a:r>
            <a:endParaRPr lang="en-US" sz="4000" dirty="0"/>
          </a:p>
        </p:txBody>
      </p:sp>
      <p:sp>
        <p:nvSpPr>
          <p:cNvPr id="5" name="TextBox 4"/>
          <p:cNvSpPr txBox="1"/>
          <p:nvPr/>
        </p:nvSpPr>
        <p:spPr>
          <a:xfrm>
            <a:off x="160259" y="6552416"/>
            <a:ext cx="8915400" cy="253916"/>
          </a:xfrm>
          <a:prstGeom prst="rect">
            <a:avLst/>
          </a:prstGeom>
          <a:noFill/>
        </p:spPr>
        <p:txBody>
          <a:bodyPr wrap="square" rtlCol="0">
            <a:spAutoFit/>
          </a:bodyPr>
          <a:lstStyle/>
          <a:p>
            <a:r>
              <a:rPr lang="en-US" sz="1050" dirty="0" smtClean="0">
                <a:solidFill>
                  <a:srgbClr val="FFFFFF"/>
                </a:solidFill>
                <a:latin typeface="+mn-lt"/>
              </a:rPr>
              <a:t>Data Source: National aggregate of FFY 2009 SPP Submitted February 1, 2011; State data reported in the SPP FFY 2009 &amp; APR FFY 2010, 2011</a:t>
            </a:r>
            <a:endParaRPr lang="en-US" sz="1050" dirty="0">
              <a:solidFill>
                <a:srgbClr val="FFFFFF"/>
              </a:solidFill>
              <a:latin typeface="+mn-lt"/>
            </a:endParaRPr>
          </a:p>
        </p:txBody>
      </p:sp>
      <p:graphicFrame>
        <p:nvGraphicFramePr>
          <p:cNvPr id="8" name="Chart 7"/>
          <p:cNvGraphicFramePr>
            <a:graphicFrameLocks/>
          </p:cNvGraphicFramePr>
          <p:nvPr>
            <p:extLst>
              <p:ext uri="{D42A27DB-BD31-4B8C-83A1-F6EECF244321}">
                <p14:modId xmlns:p14="http://schemas.microsoft.com/office/powerpoint/2010/main" val="2074145404"/>
              </p:ext>
            </p:extLst>
          </p:nvPr>
        </p:nvGraphicFramePr>
        <p:xfrm>
          <a:off x="160259" y="1066800"/>
          <a:ext cx="8755141"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09600" y="1371600"/>
            <a:ext cx="7086600"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baseline="0" dirty="0" smtClean="0">
                <a:latin typeface="Arial" panose="020B0604020202020204" pitchFamily="34" charset="0"/>
              </a:rPr>
              <a:t>Trend in Oregon Outcomes </a:t>
            </a:r>
            <a:r>
              <a:rPr lang="en-US" sz="2000" baseline="0" dirty="0" smtClean="0">
                <a:latin typeface="Arial" panose="020B0604020202020204" pitchFamily="34" charset="0"/>
              </a:rPr>
              <a:t>as Reported on Federal Report</a:t>
            </a:r>
            <a:endParaRPr lang="en-US" sz="2000" baseline="0" dirty="0">
              <a:latin typeface="Arial" panose="020B0604020202020204" pitchFamily="34" charset="0"/>
            </a:endParaRPr>
          </a:p>
        </p:txBody>
      </p:sp>
    </p:spTree>
    <p:extLst>
      <p:ext uri="{BB962C8B-B14F-4D97-AF65-F5344CB8AC3E}">
        <p14:creationId xmlns:p14="http://schemas.microsoft.com/office/powerpoint/2010/main" val="121846462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8044204-AB0D-4E15-9C4E-690AEAE34529}" type="slidenum">
              <a:rPr lang="en-US" smtClean="0"/>
              <a:pPr>
                <a:defRPr/>
              </a:pPr>
              <a:t>9</a:t>
            </a:fld>
            <a:endParaRPr lang="en-US" dirty="0"/>
          </a:p>
        </p:txBody>
      </p:sp>
      <p:sp>
        <p:nvSpPr>
          <p:cNvPr id="2" name="Title 1"/>
          <p:cNvSpPr>
            <a:spLocks noGrp="1"/>
          </p:cNvSpPr>
          <p:nvPr>
            <p:ph type="title" idx="4294967295"/>
          </p:nvPr>
        </p:nvSpPr>
        <p:spPr>
          <a:xfrm>
            <a:off x="0" y="228600"/>
            <a:ext cx="7772400" cy="792163"/>
          </a:xfrm>
        </p:spPr>
        <p:txBody>
          <a:bodyPr anchor="t">
            <a:normAutofit/>
          </a:bodyPr>
          <a:lstStyle/>
          <a:p>
            <a:pPr algn="ctr"/>
            <a:r>
              <a:rPr lang="en-US" sz="4000" dirty="0" smtClean="0"/>
              <a:t>Comparison PSO Data </a:t>
            </a:r>
            <a:endParaRPr lang="en-US" sz="4000" dirty="0"/>
          </a:p>
        </p:txBody>
      </p:sp>
      <p:sp>
        <p:nvSpPr>
          <p:cNvPr id="5" name="TextBox 4"/>
          <p:cNvSpPr txBox="1"/>
          <p:nvPr/>
        </p:nvSpPr>
        <p:spPr>
          <a:xfrm>
            <a:off x="160259" y="6552416"/>
            <a:ext cx="8915400" cy="253916"/>
          </a:xfrm>
          <a:prstGeom prst="rect">
            <a:avLst/>
          </a:prstGeom>
          <a:noFill/>
        </p:spPr>
        <p:txBody>
          <a:bodyPr wrap="square" rtlCol="0">
            <a:spAutoFit/>
          </a:bodyPr>
          <a:lstStyle/>
          <a:p>
            <a:r>
              <a:rPr lang="en-US" sz="1050" dirty="0" smtClean="0">
                <a:solidFill>
                  <a:srgbClr val="FFFFFF"/>
                </a:solidFill>
                <a:latin typeface="+mn-lt"/>
              </a:rPr>
              <a:t>Data Source: National aggregate of FFY 2009 SPP Submitted February 1, 2011; State data reported in the SPP FFY 2009 &amp; APR FFY 2010, 2011</a:t>
            </a:r>
            <a:endParaRPr lang="en-US" sz="1050" dirty="0">
              <a:solidFill>
                <a:srgbClr val="FFFFFF"/>
              </a:solidFill>
              <a:latin typeface="+mn-lt"/>
            </a:endParaRPr>
          </a:p>
        </p:txBody>
      </p:sp>
      <p:sp>
        <p:nvSpPr>
          <p:cNvPr id="3" name="TextBox 2"/>
          <p:cNvSpPr txBox="1"/>
          <p:nvPr/>
        </p:nvSpPr>
        <p:spPr>
          <a:xfrm>
            <a:off x="609600" y="1371600"/>
            <a:ext cx="7086600"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baseline="0" dirty="0" smtClean="0">
                <a:latin typeface="Arial" panose="020B0604020202020204" pitchFamily="34" charset="0"/>
              </a:rPr>
              <a:t>Federal Report Measurements, State Averages</a:t>
            </a:r>
            <a:endParaRPr lang="en-US" sz="2000" baseline="0" dirty="0">
              <a:latin typeface="Arial"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878605643"/>
              </p:ext>
            </p:extLst>
          </p:nvPr>
        </p:nvGraphicFramePr>
        <p:xfrm>
          <a:off x="381000" y="2286000"/>
          <a:ext cx="7543800" cy="42378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9612946"/>
      </p:ext>
    </p:extLst>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eme NPSO">
  <a:themeElements>
    <a:clrScheme name="NDP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DP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DP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DP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DP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DP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DP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DP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DP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DP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DP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DP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DP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DP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Custom 1">
      <a:dk1>
        <a:srgbClr val="FFFFFF"/>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Youbetcha">
      <a:majorFont>
        <a:latin typeface="Verdana"/>
        <a:ea typeface=""/>
        <a:cs typeface=""/>
      </a:majorFont>
      <a:minorFont>
        <a:latin typeface="Verdana"/>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heme NPSO">
  <a:themeElements>
    <a:clrScheme name="NDP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DP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DP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DP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DP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DP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DP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DP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DP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DP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DP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DP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DP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DP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Theme NPSO">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NDP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DP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DP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DP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DP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DP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DP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DP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DP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DP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DP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DP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DP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Theme NPSO</Template>
  <TotalTime>53210</TotalTime>
  <Words>2168</Words>
  <Application>Microsoft Office PowerPoint</Application>
  <PresentationFormat>On-screen Show (4:3)</PresentationFormat>
  <Paragraphs>359</Paragraphs>
  <Slides>31</Slides>
  <Notes>19</Notes>
  <HiddenSlides>2</HiddenSlides>
  <MMClips>0</MMClips>
  <ScaleCrop>false</ScaleCrop>
  <HeadingPairs>
    <vt:vector size="4" baseType="variant">
      <vt:variant>
        <vt:lpstr>Theme</vt:lpstr>
      </vt:variant>
      <vt:variant>
        <vt:i4>6</vt:i4>
      </vt:variant>
      <vt:variant>
        <vt:lpstr>Slide Titles</vt:lpstr>
      </vt:variant>
      <vt:variant>
        <vt:i4>31</vt:i4>
      </vt:variant>
    </vt:vector>
  </HeadingPairs>
  <TitlesOfParts>
    <vt:vector size="37" baseType="lpstr">
      <vt:lpstr>Theme NPSO</vt:lpstr>
      <vt:lpstr>Flow</vt:lpstr>
      <vt:lpstr>Custom Design</vt:lpstr>
      <vt:lpstr>1_Theme NPSO</vt:lpstr>
      <vt:lpstr>2_Theme NPSO</vt:lpstr>
      <vt:lpstr>Adjacency</vt:lpstr>
      <vt:lpstr>Your Students,      Your Outcomes:   Using Your PSO Reports</vt:lpstr>
      <vt:lpstr>Purpose of IDEA</vt:lpstr>
      <vt:lpstr>Post-School Outcomes Collected Yearly by All Districts</vt:lpstr>
      <vt:lpstr>PSO Data Collection </vt:lpstr>
      <vt:lpstr>What data are collected? </vt:lpstr>
      <vt:lpstr>Finding Youth: Recommendations</vt:lpstr>
      <vt:lpstr>Who Makes the Calls?</vt:lpstr>
      <vt:lpstr>Oregon PSO Data </vt:lpstr>
      <vt:lpstr>Comparison PSO Data </vt:lpstr>
      <vt:lpstr>Response Rate last Three Years</vt:lpstr>
      <vt:lpstr>Changes in 2014-15  Exit</vt:lpstr>
      <vt:lpstr>Changes in 2014-15 Exit</vt:lpstr>
      <vt:lpstr>Changes in 2014-15 Exit</vt:lpstr>
      <vt:lpstr>Changes in 2014-15  Exit</vt:lpstr>
      <vt:lpstr>Pre-Notification: PSO POST CARD</vt:lpstr>
      <vt:lpstr> Looking at Results – Who should have access to PSO reports? </vt:lpstr>
      <vt:lpstr> Looking at Results – What Should You Look For?</vt:lpstr>
      <vt:lpstr>PowerPoint Presentation</vt:lpstr>
      <vt:lpstr>Oregon Data Reports </vt:lpstr>
      <vt:lpstr>Oregon Data Reports </vt:lpstr>
      <vt:lpstr>Oregon Data - Engagement </vt:lpstr>
      <vt:lpstr>Oregon Data – Representative?</vt:lpstr>
      <vt:lpstr>PowerPoint Presentation</vt:lpstr>
      <vt:lpstr>PowerPoint Presentation</vt:lpstr>
      <vt:lpstr>PowerPoint Presentation</vt:lpstr>
      <vt:lpstr>PowerPoint Presentation</vt:lpstr>
      <vt:lpstr>Questions to Guide the Discussion </vt:lpstr>
      <vt:lpstr>Use PSO Data Locally</vt:lpstr>
      <vt:lpstr>Resources</vt:lpstr>
      <vt:lpstr>Resources</vt:lpstr>
      <vt:lpstr>Contact information</vt:lpstr>
    </vt:vector>
  </TitlesOfParts>
  <Company>뿿콰ՙ漀뿿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Teri Velazquez</dc:creator>
  <cp:lastModifiedBy>Western Oregon University</cp:lastModifiedBy>
  <cp:revision>726</cp:revision>
  <cp:lastPrinted>2015-02-18T19:15:23Z</cp:lastPrinted>
  <dcterms:created xsi:type="dcterms:W3CDTF">2004-10-26T22:49:31Z</dcterms:created>
  <dcterms:modified xsi:type="dcterms:W3CDTF">2015-02-18T20:00:46Z</dcterms:modified>
</cp:coreProperties>
</file>