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7" r:id="rId2"/>
    <p:sldId id="312" r:id="rId3"/>
    <p:sldId id="262" r:id="rId4"/>
    <p:sldId id="298" r:id="rId5"/>
    <p:sldId id="309" r:id="rId6"/>
    <p:sldId id="319" r:id="rId7"/>
    <p:sldId id="320" r:id="rId8"/>
    <p:sldId id="317" r:id="rId9"/>
    <p:sldId id="315" r:id="rId10"/>
    <p:sldId id="316" r:id="rId11"/>
    <p:sldId id="267" r:id="rId12"/>
    <p:sldId id="318" r:id="rId13"/>
    <p:sldId id="268" r:id="rId14"/>
    <p:sldId id="300" r:id="rId15"/>
    <p:sldId id="294" r:id="rId16"/>
    <p:sldId id="290" r:id="rId17"/>
    <p:sldId id="291" r:id="rId18"/>
    <p:sldId id="292" r:id="rId19"/>
    <p:sldId id="314" r:id="rId20"/>
    <p:sldId id="310" r:id="rId21"/>
    <p:sldId id="311" r:id="rId22"/>
    <p:sldId id="307" r:id="rId23"/>
    <p:sldId id="289" r:id="rId24"/>
    <p:sldId id="293" r:id="rId25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oupr.wou.edu\groupr\tri\croom\1%20Sec%20Trans\2013%20application%20PSO%202\final%20data%20files\B14%20follow%20up\4%20yr%20trend%20data%20PS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oupr.wou.edu\groupr\tri\croom\1%20Sec%20Trans\2013%20application%20PSO%202\final%20data%20files\B14%20follow%20up\4%20yr%20trend%20data%20PSO%20crosstabs%202012%20+%20some%202013%20for%20OAVSNP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oupr.wou.edu\groupr\tri\croom\1%20Sec%20Trans\2013%20application%20PSO%202\final%20data%20files\B14%20follow%20up\4%20yr%20trend%20data%20PSO%20crosstabs%202012%20+%20some%20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Sheet1!$C$44</c:f>
              <c:strCache>
                <c:ptCount val="1"/>
                <c:pt idx="0">
                  <c:v>Sample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2718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Sheet1!$B$45:$B$48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Sheet1!$C$45:$C$48</c:f>
              <c:numCache>
                <c:formatCode>General</c:formatCode>
                <c:ptCount val="4"/>
                <c:pt idx="0">
                  <c:v>2708</c:v>
                </c:pt>
                <c:pt idx="1">
                  <c:v>2779</c:v>
                </c:pt>
                <c:pt idx="2">
                  <c:v>2714</c:v>
                </c:pt>
                <c:pt idx="3">
                  <c:v>2660</c:v>
                </c:pt>
              </c:numCache>
            </c:numRef>
          </c:val>
        </c:ser>
        <c:ser>
          <c:idx val="1"/>
          <c:order val="1"/>
          <c:tx>
            <c:strRef>
              <c:f>Sheet1!$D$44</c:f>
              <c:strCache>
                <c:ptCount val="1"/>
                <c:pt idx="0">
                  <c:v>Completed</c:v>
                </c:pt>
              </c:strCache>
            </c:strRef>
          </c:tx>
          <c:dLbls>
            <c:showVal val="1"/>
          </c:dLbls>
          <c:cat>
            <c:numRef>
              <c:f>Sheet1!$B$45:$B$48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Sheet1!$D$45:$D$48</c:f>
              <c:numCache>
                <c:formatCode>#,##0</c:formatCode>
                <c:ptCount val="4"/>
                <c:pt idx="0">
                  <c:v>1911</c:v>
                </c:pt>
                <c:pt idx="1">
                  <c:v>1989</c:v>
                </c:pt>
                <c:pt idx="2">
                  <c:v>1748</c:v>
                </c:pt>
                <c:pt idx="3">
                  <c:v>1914</c:v>
                </c:pt>
              </c:numCache>
            </c:numRef>
          </c:val>
        </c:ser>
        <c:axId val="104098816"/>
        <c:axId val="104194816"/>
      </c:barChart>
      <c:lineChart>
        <c:grouping val="standard"/>
        <c:ser>
          <c:idx val="2"/>
          <c:order val="2"/>
          <c:tx>
            <c:strRef>
              <c:f>Sheet1!$E$44</c:f>
              <c:strCache>
                <c:ptCount val="1"/>
                <c:pt idx="0">
                  <c:v>Response Rate</c:v>
                </c:pt>
              </c:strCache>
            </c:strRef>
          </c:tx>
          <c:marker>
            <c:symbol val="none"/>
          </c:marker>
          <c:cat>
            <c:numRef>
              <c:f>Sheet1!$B$45:$B$48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Sheet1!$E$45:$E$48</c:f>
              <c:numCache>
                <c:formatCode>General</c:formatCode>
                <c:ptCount val="4"/>
                <c:pt idx="0">
                  <c:v>0.70600000000000029</c:v>
                </c:pt>
                <c:pt idx="1">
                  <c:v>0.7160000000000003</c:v>
                </c:pt>
                <c:pt idx="2">
                  <c:v>0.64400000000000035</c:v>
                </c:pt>
                <c:pt idx="3">
                  <c:v>0.70000000000000029</c:v>
                </c:pt>
              </c:numCache>
            </c:numRef>
          </c:val>
        </c:ser>
        <c:marker val="1"/>
        <c:axId val="104149760"/>
        <c:axId val="104197120"/>
      </c:lineChart>
      <c:catAx>
        <c:axId val="104098816"/>
        <c:scaling>
          <c:orientation val="minMax"/>
        </c:scaling>
        <c:axPos val="b"/>
        <c:numFmt formatCode="General" sourceLinked="1"/>
        <c:tickLblPos val="nextTo"/>
        <c:crossAx val="104194816"/>
        <c:crosses val="autoZero"/>
        <c:auto val="1"/>
        <c:lblAlgn val="ctr"/>
        <c:lblOffset val="100"/>
      </c:catAx>
      <c:valAx>
        <c:axId val="104194816"/>
        <c:scaling>
          <c:orientation val="minMax"/>
        </c:scaling>
        <c:axPos val="l"/>
        <c:majorGridlines/>
        <c:numFmt formatCode="General" sourceLinked="1"/>
        <c:tickLblPos val="nextTo"/>
        <c:crossAx val="104098816"/>
        <c:crosses val="autoZero"/>
        <c:crossBetween val="between"/>
      </c:valAx>
      <c:valAx>
        <c:axId val="104197120"/>
        <c:scaling>
          <c:orientation val="minMax"/>
          <c:max val="1"/>
          <c:min val="0"/>
        </c:scaling>
        <c:axPos val="r"/>
        <c:numFmt formatCode="0%" sourceLinked="0"/>
        <c:tickLblPos val="nextTo"/>
        <c:crossAx val="104149760"/>
        <c:crosses val="max"/>
        <c:crossBetween val="between"/>
      </c:valAx>
      <c:catAx>
        <c:axId val="104149760"/>
        <c:scaling>
          <c:orientation val="minMax"/>
        </c:scaling>
        <c:delete val="1"/>
        <c:axPos val="b"/>
        <c:numFmt formatCode="General" sourceLinked="1"/>
        <c:tickLblPos val="none"/>
        <c:crossAx val="104197120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/>
              <a:t>Response Rate by District Size</a:t>
            </a:r>
          </a:p>
        </c:rich>
      </c:tx>
      <c:layout>
        <c:manualLayout>
          <c:xMode val="edge"/>
          <c:yMode val="edge"/>
          <c:x val="0.14236641410389744"/>
          <c:y val="7.629254996971532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Sheet3!$B$33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Sheet3!$C$32:$F$32</c:f>
              <c:strCache>
                <c:ptCount val="4"/>
                <c:pt idx="0">
                  <c:v>Very Small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Sheet3!$C$33:$F$33</c:f>
              <c:numCache>
                <c:formatCode>0%</c:formatCode>
                <c:ptCount val="4"/>
                <c:pt idx="0">
                  <c:v>0.46</c:v>
                </c:pt>
                <c:pt idx="1">
                  <c:v>0.67000000000000026</c:v>
                </c:pt>
                <c:pt idx="2">
                  <c:v>0.7300000000000002</c:v>
                </c:pt>
                <c:pt idx="3">
                  <c:v>0.7200000000000002</c:v>
                </c:pt>
              </c:numCache>
            </c:numRef>
          </c:val>
        </c:ser>
        <c:ser>
          <c:idx val="1"/>
          <c:order val="1"/>
          <c:tx>
            <c:strRef>
              <c:f>Sheet3!$B$34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Sheet3!$C$32:$F$32</c:f>
              <c:strCache>
                <c:ptCount val="4"/>
                <c:pt idx="0">
                  <c:v>Very Small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Sheet3!$C$34:$F$34</c:f>
              <c:numCache>
                <c:formatCode>0%</c:formatCode>
                <c:ptCount val="4"/>
                <c:pt idx="0">
                  <c:v>0.66000000000000025</c:v>
                </c:pt>
                <c:pt idx="1">
                  <c:v>0.61000000000000021</c:v>
                </c:pt>
                <c:pt idx="2">
                  <c:v>0.77000000000000024</c:v>
                </c:pt>
                <c:pt idx="3">
                  <c:v>0.71000000000000019</c:v>
                </c:pt>
              </c:numCache>
            </c:numRef>
          </c:val>
        </c:ser>
        <c:ser>
          <c:idx val="2"/>
          <c:order val="2"/>
          <c:tx>
            <c:strRef>
              <c:f>Sheet3!$B$35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Sheet3!$C$32:$F$32</c:f>
              <c:strCache>
                <c:ptCount val="4"/>
                <c:pt idx="0">
                  <c:v>Very Small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Sheet3!$C$35:$F$35</c:f>
              <c:numCache>
                <c:formatCode>0%</c:formatCode>
                <c:ptCount val="4"/>
                <c:pt idx="0">
                  <c:v>0.37000000000000011</c:v>
                </c:pt>
                <c:pt idx="1">
                  <c:v>0.70000000000000018</c:v>
                </c:pt>
                <c:pt idx="2">
                  <c:v>0.55000000000000004</c:v>
                </c:pt>
                <c:pt idx="3">
                  <c:v>0.71000000000000019</c:v>
                </c:pt>
              </c:numCache>
            </c:numRef>
          </c:val>
        </c:ser>
        <c:ser>
          <c:idx val="3"/>
          <c:order val="3"/>
          <c:tx>
            <c:v>2013</c:v>
          </c:tx>
          <c:val>
            <c:numRef>
              <c:f>Sheet3!$C$36:$F$36</c:f>
              <c:numCache>
                <c:formatCode>0%</c:formatCode>
                <c:ptCount val="4"/>
                <c:pt idx="0">
                  <c:v>0.54500000000000004</c:v>
                </c:pt>
                <c:pt idx="1">
                  <c:v>0.56999999999999995</c:v>
                </c:pt>
                <c:pt idx="2">
                  <c:v>0.77200000000000024</c:v>
                </c:pt>
                <c:pt idx="3">
                  <c:v>0.74900000000000022</c:v>
                </c:pt>
              </c:numCache>
            </c:numRef>
          </c:val>
        </c:ser>
        <c:dLbls>
          <c:showVal val="1"/>
        </c:dLbls>
        <c:overlap val="-25"/>
        <c:axId val="112353664"/>
        <c:axId val="112355200"/>
      </c:barChart>
      <c:catAx>
        <c:axId val="1123536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112355200"/>
        <c:crosses val="autoZero"/>
        <c:auto val="1"/>
        <c:lblAlgn val="ctr"/>
        <c:lblOffset val="100"/>
      </c:catAx>
      <c:valAx>
        <c:axId val="112355200"/>
        <c:scaling>
          <c:orientation val="minMax"/>
        </c:scaling>
        <c:delete val="1"/>
        <c:axPos val="l"/>
        <c:numFmt formatCode="0%" sourceLinked="1"/>
        <c:tickLblPos val="none"/>
        <c:crossAx val="112353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504097954736802"/>
          <c:y val="0.21461538461538474"/>
          <c:w val="0.55507527360966691"/>
          <c:h val="7.7085200888350497E-2"/>
        </c:manualLayout>
      </c:layout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600"/>
            </a:pPr>
            <a:r>
              <a:rPr lang="en-US" sz="3200" dirty="0"/>
              <a:t>Overall Engagement </a:t>
            </a:r>
            <a:r>
              <a:rPr lang="en-US" sz="3200" dirty="0" smtClean="0"/>
              <a:t>Rate by District Size</a:t>
            </a:r>
          </a:p>
          <a:p>
            <a:pPr>
              <a:defRPr sz="3600"/>
            </a:pPr>
            <a:endParaRPr lang="en-US" sz="3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Sheet3!$B$40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Sheet3!$C$39:$F$39</c:f>
              <c:strCache>
                <c:ptCount val="4"/>
                <c:pt idx="0">
                  <c:v>Very Small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Sheet3!$C$40:$F$40</c:f>
              <c:numCache>
                <c:formatCode>0%</c:formatCode>
                <c:ptCount val="4"/>
                <c:pt idx="0">
                  <c:v>0.52</c:v>
                </c:pt>
                <c:pt idx="1">
                  <c:v>0.62000000000000055</c:v>
                </c:pt>
                <c:pt idx="2">
                  <c:v>0.64000000000000068</c:v>
                </c:pt>
                <c:pt idx="3">
                  <c:v>0.6900000000000005</c:v>
                </c:pt>
              </c:numCache>
            </c:numRef>
          </c:val>
        </c:ser>
        <c:ser>
          <c:idx val="1"/>
          <c:order val="1"/>
          <c:tx>
            <c:strRef>
              <c:f>Sheet3!$B$41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Sheet3!$C$39:$F$39</c:f>
              <c:strCache>
                <c:ptCount val="4"/>
                <c:pt idx="0">
                  <c:v>Very Small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Sheet3!$C$41:$F$41</c:f>
              <c:numCache>
                <c:formatCode>0%</c:formatCode>
                <c:ptCount val="4"/>
                <c:pt idx="0">
                  <c:v>0.52</c:v>
                </c:pt>
                <c:pt idx="1">
                  <c:v>0.62000000000000055</c:v>
                </c:pt>
                <c:pt idx="2">
                  <c:v>0.64000000000000068</c:v>
                </c:pt>
                <c:pt idx="3">
                  <c:v>0.6900000000000005</c:v>
                </c:pt>
              </c:numCache>
            </c:numRef>
          </c:val>
        </c:ser>
        <c:ser>
          <c:idx val="2"/>
          <c:order val="2"/>
          <c:tx>
            <c:strRef>
              <c:f>Sheet3!$B$42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Sheet3!$C$39:$F$39</c:f>
              <c:strCache>
                <c:ptCount val="4"/>
                <c:pt idx="0">
                  <c:v>Very Small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</c:strCache>
            </c:strRef>
          </c:cat>
          <c:val>
            <c:numRef>
              <c:f>Sheet3!$C$42:$F$42</c:f>
              <c:numCache>
                <c:formatCode>0%</c:formatCode>
                <c:ptCount val="4"/>
                <c:pt idx="0">
                  <c:v>0.71000000000000052</c:v>
                </c:pt>
                <c:pt idx="1">
                  <c:v>0.71000000000000052</c:v>
                </c:pt>
                <c:pt idx="2">
                  <c:v>0.71000000000000052</c:v>
                </c:pt>
                <c:pt idx="3">
                  <c:v>0.73000000000000054</c:v>
                </c:pt>
              </c:numCache>
            </c:numRef>
          </c:val>
        </c:ser>
        <c:ser>
          <c:idx val="3"/>
          <c:order val="3"/>
          <c:tx>
            <c:v>2013</c:v>
          </c:tx>
          <c:val>
            <c:numRef>
              <c:f>Sheet3!$C$43:$F$43</c:f>
              <c:numCache>
                <c:formatCode>0%</c:formatCode>
                <c:ptCount val="4"/>
                <c:pt idx="0">
                  <c:v>0.80300000000000005</c:v>
                </c:pt>
                <c:pt idx="1">
                  <c:v>0.70800000000000052</c:v>
                </c:pt>
                <c:pt idx="2">
                  <c:v>0.72300000000000053</c:v>
                </c:pt>
                <c:pt idx="3">
                  <c:v>0.67400000000000082</c:v>
                </c:pt>
              </c:numCache>
            </c:numRef>
          </c:val>
        </c:ser>
        <c:dLbls>
          <c:showVal val="1"/>
        </c:dLbls>
        <c:overlap val="-25"/>
        <c:axId val="53135616"/>
        <c:axId val="53350400"/>
      </c:barChart>
      <c:catAx>
        <c:axId val="53135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3350400"/>
        <c:crosses val="autoZero"/>
        <c:auto val="1"/>
        <c:lblAlgn val="ctr"/>
        <c:lblOffset val="100"/>
      </c:catAx>
      <c:valAx>
        <c:axId val="53350400"/>
        <c:scaling>
          <c:orientation val="minMax"/>
        </c:scaling>
        <c:delete val="1"/>
        <c:axPos val="l"/>
        <c:numFmt formatCode="0%" sourceLinked="1"/>
        <c:tickLblPos val="none"/>
        <c:crossAx val="531356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460174621029521"/>
          <c:y val="0.29420988324735287"/>
          <c:w val="0.524401815844448"/>
          <c:h val="8.0808896732736016E-2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Trend PSO Data for </a:t>
            </a:r>
            <a:r>
              <a:rPr lang="en-US" dirty="0" smtClean="0"/>
              <a:t>Oregon - Percentages </a:t>
            </a:r>
            <a:endParaRPr lang="en-US" dirty="0"/>
          </a:p>
        </c:rich>
      </c:tx>
      <c:layout>
        <c:manualLayout>
          <c:xMode val="edge"/>
          <c:yMode val="edge"/>
          <c:x val="0.33041663813762412"/>
          <c:y val="1.2500000000000001E-2"/>
        </c:manualLayout>
      </c:layout>
      <c:overlay val="1"/>
    </c:title>
    <c:plotArea>
      <c:layout>
        <c:manualLayout>
          <c:layoutTarget val="inner"/>
          <c:xMode val="edge"/>
          <c:yMode val="edge"/>
          <c:x val="8.6579025447905966E-2"/>
          <c:y val="7.4415846456692913E-2"/>
          <c:w val="0.90233668708078152"/>
          <c:h val="0.8108874254088046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Hi Ed</c:v>
                </c:pt>
                <c:pt idx="1">
                  <c:v>Comp Empl</c:v>
                </c:pt>
                <c:pt idx="2">
                  <c:v>Other School</c:v>
                </c:pt>
                <c:pt idx="3">
                  <c:v>Other Emp</c:v>
                </c:pt>
                <c:pt idx="4">
                  <c:v>Not Engaged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</c:v>
                </c:pt>
                <c:pt idx="1">
                  <c:v>26</c:v>
                </c:pt>
                <c:pt idx="2">
                  <c:v>7</c:v>
                </c:pt>
                <c:pt idx="3">
                  <c:v>8</c:v>
                </c:pt>
                <c:pt idx="4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Hi Ed</c:v>
                </c:pt>
                <c:pt idx="1">
                  <c:v>Comp Empl</c:v>
                </c:pt>
                <c:pt idx="2">
                  <c:v>Other School</c:v>
                </c:pt>
                <c:pt idx="3">
                  <c:v>Other Emp</c:v>
                </c:pt>
                <c:pt idx="4">
                  <c:v>Not Engaged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</c:v>
                </c:pt>
                <c:pt idx="1">
                  <c:v>29</c:v>
                </c:pt>
                <c:pt idx="2">
                  <c:v>6</c:v>
                </c:pt>
                <c:pt idx="3">
                  <c:v>7</c:v>
                </c:pt>
                <c:pt idx="4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Hi Ed</c:v>
                </c:pt>
                <c:pt idx="1">
                  <c:v>Comp Empl</c:v>
                </c:pt>
                <c:pt idx="2">
                  <c:v>Other School</c:v>
                </c:pt>
                <c:pt idx="3">
                  <c:v>Other Emp</c:v>
                </c:pt>
                <c:pt idx="4">
                  <c:v>Not Engaged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</c:v>
                </c:pt>
                <c:pt idx="1">
                  <c:v>30</c:v>
                </c:pt>
                <c:pt idx="2">
                  <c:v>7</c:v>
                </c:pt>
                <c:pt idx="3">
                  <c:v>9</c:v>
                </c:pt>
                <c:pt idx="4">
                  <c:v>28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Hi Ed</c:v>
                </c:pt>
                <c:pt idx="1">
                  <c:v>Comp Empl</c:v>
                </c:pt>
                <c:pt idx="2">
                  <c:v>Other School</c:v>
                </c:pt>
                <c:pt idx="3">
                  <c:v>Other Emp</c:v>
                </c:pt>
                <c:pt idx="4">
                  <c:v>Not Engaged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26</c:v>
                </c:pt>
                <c:pt idx="1">
                  <c:v>29</c:v>
                </c:pt>
                <c:pt idx="2">
                  <c:v>6</c:v>
                </c:pt>
                <c:pt idx="3">
                  <c:v>9</c:v>
                </c:pt>
                <c:pt idx="4">
                  <c:v>30</c:v>
                </c:pt>
              </c:numCache>
            </c:numRef>
          </c:val>
        </c:ser>
        <c:axId val="54995200"/>
        <c:axId val="55017856"/>
      </c:barChart>
      <c:catAx>
        <c:axId val="54995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500" baseline="0"/>
                </a:pPr>
                <a:r>
                  <a:rPr lang="en-US" sz="1500" baseline="0" dirty="0"/>
                  <a:t>Outcome Category</a:t>
                </a:r>
              </a:p>
            </c:rich>
          </c:tx>
          <c:layout/>
        </c:title>
        <c:tickLblPos val="nextTo"/>
        <c:crossAx val="55017856"/>
        <c:crosses val="autoZero"/>
        <c:auto val="1"/>
        <c:lblAlgn val="ctr"/>
        <c:lblOffset val="100"/>
      </c:catAx>
      <c:valAx>
        <c:axId val="55017856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 of Respondents</a:t>
                </a:r>
              </a:p>
            </c:rich>
          </c:tx>
          <c:layout/>
        </c:title>
        <c:numFmt formatCode="General" sourceLinked="1"/>
        <c:tickLblPos val="nextTo"/>
        <c:crossAx val="54995200"/>
        <c:crosses val="autoZero"/>
        <c:crossBetween val="between"/>
        <c:majorUnit val="20"/>
      </c:valAx>
      <c:spPr>
        <a:noFill/>
        <a:ln w="15875" cap="flat" cmpd="sng" algn="ctr">
          <a:solidFill>
            <a:schemeClr val="accent1"/>
          </a:solidFill>
          <a:prstDash val="solid"/>
        </a:ln>
        <a:effectLst/>
      </c:spPr>
    </c:plotArea>
    <c:legend>
      <c:legendPos val="t"/>
      <c:layout>
        <c:manualLayout>
          <c:xMode val="edge"/>
          <c:yMode val="edge"/>
          <c:x val="0.30471585073604934"/>
          <c:y val="0.22411646981627312"/>
          <c:w val="0.4166166837840925"/>
          <c:h val="0.11439353674540682"/>
        </c:manualLayout>
      </c:layout>
      <c:txPr>
        <a:bodyPr/>
        <a:lstStyle/>
        <a:p>
          <a:pPr>
            <a:defRPr sz="1800" baseline="0"/>
          </a:pPr>
          <a:endParaRPr lang="en-US"/>
        </a:p>
      </c:txPr>
    </c:legend>
    <c:plotVisOnly val="1"/>
    <c:dispBlanksAs val="gap"/>
  </c:chart>
  <c:spPr>
    <a:noFill/>
    <a:ln w="15875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AFB10434-E450-4623-B3DB-F1095C8C03B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9878A2A-63C2-443A-86A9-40004450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53A2418-BE2C-4E26-9307-F687ACDC1FE6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67446E99-642E-4E28-9213-57901689EC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06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5825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>
                <a:latin typeface="Times" pitchFamily="18" charset="0"/>
              </a:rPr>
              <a:t>knowledge, strategies, and use of </a:t>
            </a:r>
            <a:r>
              <a:rPr lang="en-US" dirty="0" err="1" smtClean="0">
                <a:latin typeface="Times" pitchFamily="18" charset="0"/>
              </a:rPr>
              <a:t>PSO</a:t>
            </a:r>
            <a:r>
              <a:rPr lang="en-US" dirty="0" smtClean="0">
                <a:latin typeface="Times" pitchFamily="18" charset="0"/>
              </a:rPr>
              <a:t> data at different conferences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E9F1E0-6B99-4227-85E5-B74259C30A3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348 interviews completed</a:t>
            </a:r>
            <a:r>
              <a:rPr lang="en-US" baseline="0" dirty="0" smtClean="0"/>
              <a:t> + 162 districts = 510/1081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46E99-642E-4E28-9213-57901689EC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Corrected all the data </a:t>
            </a:r>
            <a:r>
              <a:rPr lang="en-US" dirty="0" err="1" smtClean="0"/>
              <a:t>feb</a:t>
            </a:r>
            <a:r>
              <a:rPr lang="en-US" dirty="0" smtClean="0"/>
              <a:t>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46E99-642E-4E28-9213-57901689EC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2012 data</a:t>
            </a:r>
          </a:p>
          <a:p>
            <a:endParaRPr lang="en-US" dirty="0" smtClean="0"/>
          </a:p>
          <a:p>
            <a:r>
              <a:rPr lang="en-US" dirty="0" smtClean="0"/>
              <a:t>Hi </a:t>
            </a:r>
            <a:r>
              <a:rPr lang="en-US" dirty="0" err="1" smtClean="0"/>
              <a:t>ed</a:t>
            </a:r>
            <a:r>
              <a:rPr lang="en-US" dirty="0" smtClean="0"/>
              <a:t> increasing, competitive </a:t>
            </a:r>
            <a:r>
              <a:rPr lang="en-US" dirty="0" err="1" smtClean="0"/>
              <a:t>emply</a:t>
            </a:r>
            <a:r>
              <a:rPr lang="en-US" baseline="0" dirty="0" smtClean="0"/>
              <a:t> down, other </a:t>
            </a:r>
            <a:r>
              <a:rPr lang="en-US" baseline="0" dirty="0" err="1" smtClean="0"/>
              <a:t>sch</a:t>
            </a:r>
            <a:r>
              <a:rPr lang="en-US" baseline="0" dirty="0" smtClean="0"/>
              <a:t> down, other </a:t>
            </a:r>
            <a:r>
              <a:rPr lang="en-US" baseline="0" dirty="0" err="1" smtClean="0"/>
              <a:t>emp</a:t>
            </a:r>
            <a:r>
              <a:rPr lang="en-US" baseline="0" dirty="0" smtClean="0"/>
              <a:t> same, ne increased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59666-771A-4145-9992-8C2BFC81F92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variables to explore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Limited time to look at more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59666-771A-4145-9992-8C2BFC81F92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 with new data for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46E99-642E-4E28-9213-57901689ECE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822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with new data- state level data </a:t>
            </a:r>
          </a:p>
          <a:p>
            <a:endParaRPr lang="en-US" dirty="0" smtClean="0"/>
          </a:p>
          <a:p>
            <a:r>
              <a:rPr lang="en-US" dirty="0" smtClean="0"/>
              <a:t>5 numbers: HE, CE,</a:t>
            </a:r>
            <a:r>
              <a:rPr lang="en-US" baseline="0" dirty="0" smtClean="0"/>
              <a:t> PSE/T, SOE, NE</a:t>
            </a:r>
          </a:p>
          <a:p>
            <a:r>
              <a:rPr lang="en-US" baseline="0" dirty="0" smtClean="0"/>
              <a:t>RR/Representativeness</a:t>
            </a:r>
          </a:p>
          <a:p>
            <a:r>
              <a:rPr lang="en-US" baseline="0" dirty="0" err="1" smtClean="0"/>
              <a:t>Disaggregations</a:t>
            </a:r>
            <a:r>
              <a:rPr lang="en-US" baseline="0" dirty="0" smtClean="0"/>
              <a:t>: engagement X race/ethnicity, gender, dis cat, method of exit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59666-771A-4145-9992-8C2BFC81F92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r>
              <a:rPr lang="en-US" baseline="0" dirty="0" smtClean="0"/>
              <a:t> with </a:t>
            </a:r>
            <a:r>
              <a:rPr lang="en-US" dirty="0" smtClean="0"/>
              <a:t>State level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46E99-642E-4E28-9213-57901689ECE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1682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46E99-642E-4E28-9213-57901689ECE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582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0014556-2EB1-4467-AE55-0B0EAF1DE0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5FA90A8-C9A6-4A8E-8120-A7F2C7C6B64C}" type="datetimeFigureOut">
              <a:rPr lang="en-US" smtClean="0"/>
              <a:pPr/>
              <a:t>4/1/2014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alverso@uoregon.edu" TargetMode="External"/><Relationship Id="rId2" Type="http://schemas.openxmlformats.org/officeDocument/2006/relationships/hyperlink" Target="mailto:johnsop@wou.ed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8077200" cy="167335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Your Students,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Your Post-School Outcomes: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Accessing Your New PSO Reports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4191000"/>
            <a:ext cx="861060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OAVSNP 2014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Charlotte Alverson, NPSO 	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Pattie Johnson, TRI	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Sally Simich, ODE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828E9-C48B-44E3-8161-6085588F31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Picture 2" descr="Inline imag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2875469" cy="114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7924800" cy="1143000"/>
          </a:xfrm>
        </p:spPr>
        <p:txBody>
          <a:bodyPr/>
          <a:lstStyle/>
          <a:p>
            <a:r>
              <a:rPr lang="en-US" sz="4400" dirty="0" smtClean="0"/>
              <a:t>     			Engagement Rate</a:t>
            </a:r>
            <a:endParaRPr lang="en-US" sz="44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838200"/>
          <a:ext cx="7848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/>
              </a:rPr>
              <a:t>A Look at the Outcomes </a:t>
            </a:r>
            <a:br>
              <a:rPr lang="en-US" sz="3600" dirty="0" smtClean="0">
                <a:solidFill>
                  <a:schemeClr val="tx2"/>
                </a:solidFill>
                <a:effectLst/>
              </a:rPr>
            </a:br>
            <a:endParaRPr lang="en-US" sz="3600" dirty="0">
              <a:solidFill>
                <a:schemeClr val="tx2"/>
              </a:soli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2139600"/>
              </p:ext>
            </p:extLst>
          </p:nvPr>
        </p:nvGraphicFramePr>
        <p:xfrm>
          <a:off x="381000" y="7620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Every Student Matters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3058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Districts with 1-50 annual leavers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Every single youth who gets a job, or goes on to get more training has a huge impact on the data, but most important: the district had a huge impact on that youths’ future.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Districts with over 50 annual leavers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If each of the 19 large districts completed 7 additional interviews next year, the response rate would top 80%.  Knowing about the outcomes for 4 of 5 leavers will greatly impact the quality and usefulness of the data collection.  We need to know how well prepared the youth who leave our districts are for a successful transition to adult life.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How can we help you focus on important things, you’ve been making these calls for years!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45736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Required: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Understand if your district has completed enough interviews with the right group of former students.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Look at the current year PSO response rate, engagement rate, and outcomes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looks out of place?  How do you compare to same size districts?  To the state?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Look at the trend over the last 4 years to assess direction the district is going.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Are more kids working?  In competitive settings?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Do you have an increase in kids in college?  Other training?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Are you satisfied that the district is doing all it can do?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581400"/>
            <a:ext cx="7239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Your Students’ Post-School Outcomes?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2390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ffectLst/>
              </a:rPr>
              <a:t>New Report Format</a:t>
            </a:r>
            <a:endParaRPr lang="en-US"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en-US" sz="8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There are two new follow up reports on the PSO 2.0 application site  </a:t>
            </a:r>
            <a:r>
              <a:rPr lang="en-US" sz="2400" i="1" dirty="0" smtClean="0">
                <a:solidFill>
                  <a:schemeClr val="tx1"/>
                </a:solidFill>
              </a:rPr>
              <a:t>h</a:t>
            </a:r>
            <a:r>
              <a:rPr lang="en-US" sz="2400" i="1" dirty="0" smtClean="0"/>
              <a:t>ttps://district.ode.state.or.us/apps/login/default.aspx</a:t>
            </a:r>
            <a:r>
              <a:rPr lang="en-US" sz="2400" dirty="0" smtClean="0"/>
              <a:t>‎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We will show examples of the new report.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Engagement Report includes information on who is e</a:t>
            </a:r>
            <a:r>
              <a:rPr lang="en-US" dirty="0" smtClean="0">
                <a:solidFill>
                  <a:schemeClr val="tx2"/>
                </a:solidFill>
              </a:rPr>
              <a:t>ngaged and if your sample matches the total leavers</a:t>
            </a:r>
            <a:endParaRPr lang="en-US" u="sng" dirty="0" smtClean="0">
              <a:solidFill>
                <a:schemeClr val="tx2"/>
              </a:solidFill>
            </a:endParaRPr>
          </a:p>
          <a:p>
            <a:r>
              <a:rPr lang="en-US" u="sng" dirty="0" smtClean="0">
                <a:solidFill>
                  <a:schemeClr val="tx2"/>
                </a:solidFill>
              </a:rPr>
              <a:t>Interview Summary Report</a:t>
            </a:r>
            <a:r>
              <a:rPr lang="en-US" dirty="0" smtClean="0">
                <a:solidFill>
                  <a:schemeClr val="tx2"/>
                </a:solidFill>
              </a:rPr>
              <a:t> summarize your interview data, including the open ended responses.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Comparable reports from 2010, 2011, and 2012 will be available as soon as we make sure everything lines up!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ffectLst/>
              </a:rPr>
              <a:t>2013 Engagement Report</a:t>
            </a:r>
            <a:endParaRPr lang="en-US"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89813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DD6244-A37B-4E80-BEB4-8D0226CB73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038600" y="41910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pic>
        <p:nvPicPr>
          <p:cNvPr id="10" name="Picture 9" descr="feb engagemen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1752601"/>
            <a:ext cx="7924800" cy="411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79248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ffectLst/>
              </a:rPr>
              <a:t>Sample District – Method of Exit </a:t>
            </a:r>
            <a:endParaRPr lang="en-US"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DD6244-A37B-4E80-BEB4-8D0226CB73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Content Placeholder 5" descr="feb meth exit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533400"/>
            <a:ext cx="8000999" cy="441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257800"/>
            <a:ext cx="8229600" cy="1143000"/>
          </a:xfrm>
        </p:spPr>
        <p:txBody>
          <a:bodyPr/>
          <a:lstStyle/>
          <a:p>
            <a:r>
              <a:rPr lang="en-US" sz="3400" dirty="0" smtClean="0">
                <a:solidFill>
                  <a:schemeClr val="tx2"/>
                </a:solidFill>
                <a:effectLst/>
              </a:rPr>
              <a:t>Sample District Data– Representative?</a:t>
            </a:r>
            <a:endParaRPr lang="en-US" sz="3400" dirty="0">
              <a:solidFill>
                <a:schemeClr val="tx2"/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DD6244-A37B-4E80-BEB4-8D0226CB73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4" descr="feb rep samp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990600"/>
            <a:ext cx="8305800" cy="411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772400" cy="1143000"/>
          </a:xfrm>
        </p:spPr>
        <p:txBody>
          <a:bodyPr/>
          <a:lstStyle/>
          <a:p>
            <a:r>
              <a:rPr lang="en-US" sz="4000" dirty="0" smtClean="0"/>
              <a:t>District and State comparisons</a:t>
            </a:r>
            <a:endParaRPr lang="en-US" sz="4000" dirty="0"/>
          </a:p>
        </p:txBody>
      </p:sp>
      <p:pic>
        <p:nvPicPr>
          <p:cNvPr id="4" name="Picture 3" descr="feb general inf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5943600" cy="1192530"/>
          </a:xfrm>
          <a:prstGeom prst="rect">
            <a:avLst/>
          </a:prstGeom>
        </p:spPr>
      </p:pic>
      <p:pic>
        <p:nvPicPr>
          <p:cNvPr id="5" name="Picture 4" descr="feb dist size sum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5600" y="1828800"/>
            <a:ext cx="5943600" cy="1805940"/>
          </a:xfrm>
          <a:prstGeom prst="rect">
            <a:avLst/>
          </a:prstGeom>
        </p:spPr>
      </p:pic>
      <p:pic>
        <p:nvPicPr>
          <p:cNvPr id="6" name="Picture 5" descr="feb Report card feb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1000" y="3429000"/>
            <a:ext cx="5943600" cy="23914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 and A about PSO </a:t>
            </a:r>
          </a:p>
          <a:p>
            <a:r>
              <a:rPr lang="en-US" dirty="0" smtClean="0"/>
              <a:t>How many of you called students in the past for PSO data collection?</a:t>
            </a:r>
          </a:p>
          <a:p>
            <a:r>
              <a:rPr lang="en-US" dirty="0" smtClean="0"/>
              <a:t>How many of you will call students this spring/summer for PSO data collection?</a:t>
            </a:r>
          </a:p>
          <a:p>
            <a:pPr marL="742950" lvl="2" indent="-342900">
              <a:buFont typeface="Arial" pitchFamily="34" charset="0"/>
              <a:buChar char="»"/>
            </a:pPr>
            <a:r>
              <a:rPr lang="en-US" sz="2400" dirty="0" smtClean="0"/>
              <a:t>Share </a:t>
            </a:r>
            <a:r>
              <a:rPr lang="en-US" sz="2400" dirty="0"/>
              <a:t>positive strategies </a:t>
            </a:r>
            <a:r>
              <a:rPr lang="en-US" sz="2400" dirty="0" smtClean="0"/>
              <a:t>for those who may be new to the process</a:t>
            </a:r>
          </a:p>
          <a:p>
            <a:pPr marL="742950" lvl="2" indent="-342900">
              <a:buFont typeface="Arial" pitchFamily="34" charset="0"/>
              <a:buChar char="»"/>
            </a:pPr>
            <a:r>
              <a:rPr lang="en-US" sz="2400" dirty="0" smtClean="0"/>
              <a:t>Tell us about any trouble or concerns you’ve encountered </a:t>
            </a:r>
          </a:p>
          <a:p>
            <a:r>
              <a:rPr lang="en-US" dirty="0" smtClean="0"/>
              <a:t>How many of you have seen your district data after they were collected?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4590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562600"/>
            <a:ext cx="7239000" cy="1143000"/>
          </a:xfrm>
        </p:spPr>
        <p:txBody>
          <a:bodyPr/>
          <a:lstStyle/>
          <a:p>
            <a:r>
              <a:rPr lang="en-US" sz="4000" dirty="0" smtClean="0"/>
              <a:t>Where Do I Get My Data?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Post School Outcomes Data Reports are on the PSO 2.0 Application</a:t>
            </a:r>
          </a:p>
          <a:p>
            <a:endParaRPr lang="en-US" dirty="0" smtClean="0"/>
          </a:p>
          <a:p>
            <a:pPr lvl="1"/>
            <a:r>
              <a:rPr lang="en-US" sz="2000" dirty="0" smtClean="0"/>
              <a:t>Access is provided through District Security Administrator</a:t>
            </a:r>
          </a:p>
          <a:p>
            <a:pPr lvl="1"/>
            <a:r>
              <a:rPr lang="en-US" sz="2000" dirty="0" smtClean="0"/>
              <a:t>District and Building level reports available</a:t>
            </a:r>
          </a:p>
          <a:p>
            <a:pPr lvl="1"/>
            <a:r>
              <a:rPr lang="en-US" sz="2000" dirty="0" smtClean="0"/>
              <a:t>Exit data entry now open, signed agreement to participate required</a:t>
            </a:r>
          </a:p>
          <a:p>
            <a:pPr lvl="1"/>
            <a:r>
              <a:rPr lang="en-US" sz="2000" dirty="0" smtClean="0"/>
              <a:t>Follow Up list of leavers to interview will be posted early April</a:t>
            </a:r>
          </a:p>
          <a:p>
            <a:pPr lvl="1"/>
            <a:r>
              <a:rPr lang="en-US" sz="2000" dirty="0" smtClean="0"/>
              <a:t>Data entry for the Follow Up starts June 1</a:t>
            </a:r>
            <a:r>
              <a:rPr lang="en-US" sz="2000" baseline="30000" dirty="0" smtClean="0"/>
              <a:t>st</a:t>
            </a:r>
            <a:endParaRPr lang="en-US" sz="2000" dirty="0" smtClean="0"/>
          </a:p>
          <a:p>
            <a:pPr lvl="1"/>
            <a:r>
              <a:rPr lang="en-US" sz="2000" dirty="0" smtClean="0"/>
              <a:t>Districts must have updated contact information</a:t>
            </a:r>
          </a:p>
          <a:p>
            <a:pPr lvl="2"/>
            <a:r>
              <a:rPr lang="en-US" sz="2000" dirty="0" smtClean="0"/>
              <a:t>Primary Exit and Follow Up contacts, </a:t>
            </a:r>
          </a:p>
          <a:p>
            <a:pPr lvl="2"/>
            <a:r>
              <a:rPr lang="en-US" sz="2000" dirty="0" smtClean="0"/>
              <a:t>District staff conducting the follow up interviews, </a:t>
            </a:r>
          </a:p>
          <a:p>
            <a:pPr lvl="2"/>
            <a:r>
              <a:rPr lang="en-US" sz="2000" dirty="0" smtClean="0"/>
              <a:t>Secondary transition educators.  </a:t>
            </a:r>
          </a:p>
          <a:p>
            <a:pPr lvl="1"/>
            <a:r>
              <a:rPr lang="en-US" sz="2000" dirty="0" smtClean="0"/>
              <a:t>The Contact List allows state staff to inform appropriate district representatives of trainings and other transition related information.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07013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for the district to consider when looking at reports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1143000"/>
            <a:ext cx="7620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What do the most recent data show?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Can we make district-wide statements using our results, or have we missed dropouts or other groups?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Are our students going on to school within a year?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Are they able to get and keep jobs for at least 3 months?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percentage of our students are actively working or learning within a year of leaving?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Do we have more than a third of our leavers who haven’t done any work or training after leaving high school?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Are we getting better at launching successful students? 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099554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Next Steps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696200" cy="4419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Look at the PSO data for your district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Identify areas of strength and areas for improvement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Share and discuss data with stakeholders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data to determine what changes are needed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Call Sally and Pattie with questions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more information: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Sally Simich</a:t>
            </a:r>
          </a:p>
          <a:p>
            <a:pPr marL="914400" lvl="2" indent="0">
              <a:buNone/>
            </a:pPr>
            <a:r>
              <a:rPr lang="en-US" sz="1600" dirty="0" smtClean="0"/>
              <a:t>Transition Specialist, Oregon Department of Education</a:t>
            </a:r>
          </a:p>
          <a:p>
            <a:pPr marL="914400" lvl="2" indent="0">
              <a:buNone/>
            </a:pPr>
            <a:r>
              <a:rPr lang="en-US" sz="1600" dirty="0" smtClean="0">
                <a:hlinkClick r:id="rId2"/>
              </a:rPr>
              <a:t>Sally.simich@state.ou.us</a:t>
            </a:r>
            <a:r>
              <a:rPr lang="en-US" sz="1600" dirty="0" smtClean="0"/>
              <a:t>    503-947-5639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Pattie Johnson</a:t>
            </a:r>
          </a:p>
          <a:p>
            <a:pPr marL="914400" lvl="2" indent="0">
              <a:buNone/>
            </a:pPr>
            <a:r>
              <a:rPr lang="en-US" sz="1600" dirty="0" smtClean="0"/>
              <a:t>Teaching Research Institute, Western Oregon University</a:t>
            </a:r>
          </a:p>
          <a:p>
            <a:pPr marL="914400" lvl="2" indent="0">
              <a:buNone/>
            </a:pPr>
            <a:r>
              <a:rPr lang="en-US" sz="1600" dirty="0" smtClean="0">
                <a:hlinkClick r:id="rId2"/>
              </a:rPr>
              <a:t>johnsop@wou.edu</a:t>
            </a:r>
            <a:r>
              <a:rPr lang="en-US" sz="1600" dirty="0" smtClean="0"/>
              <a:t>    503-838-8779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Charlotte </a:t>
            </a:r>
            <a:r>
              <a:rPr lang="en-US" sz="2800" dirty="0"/>
              <a:t>Y. Alverson</a:t>
            </a:r>
          </a:p>
          <a:p>
            <a:pPr marL="914400" lvl="2" indent="0">
              <a:buNone/>
            </a:pPr>
            <a:r>
              <a:rPr lang="en-US" sz="1600" dirty="0" smtClean="0"/>
              <a:t>National Post School Outcomes Center, University of Oregon</a:t>
            </a:r>
          </a:p>
          <a:p>
            <a:pPr marL="914400" lvl="2" indent="0">
              <a:buNone/>
            </a:pPr>
            <a:r>
              <a:rPr lang="en-US" sz="1600" dirty="0" smtClean="0">
                <a:hlinkClick r:id="rId3"/>
              </a:rPr>
              <a:t>calverso@uoregon.edu</a:t>
            </a:r>
            <a:r>
              <a:rPr lang="en-US" sz="1600" dirty="0" smtClean="0"/>
              <a:t>  541-346-1390</a:t>
            </a:r>
          </a:p>
          <a:p>
            <a:pPr marL="914400" lvl="2" indent="0">
              <a:buNone/>
            </a:pPr>
            <a:endParaRPr lang="en-US" sz="1600" dirty="0" smtClean="0"/>
          </a:p>
          <a:p>
            <a:pPr marL="914400" lvl="2" indent="0">
              <a:buNone/>
            </a:pP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4828E9-C48B-44E3-8161-6085588F317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5" name="Picture 2" descr="http://www.newyorker.com/images/2010/12/06/cartoons/101206_cartoon_059_a15439_p465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"/>
            <a:ext cx="6692900" cy="647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effectLst/>
                <a:latin typeface="+mn-lt"/>
              </a:rPr>
              <a:t>PSO Data Collection </a:t>
            </a:r>
            <a:endParaRPr lang="en-US" sz="3600" dirty="0"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295400"/>
            <a:ext cx="7467600" cy="4419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PSO data are collected on youth who the districts report left school the previous year, including graduates, age-outs, dropouts, and excludes youth who were not expected to return, but did. </a:t>
            </a:r>
          </a:p>
          <a:p>
            <a:endParaRPr lang="en-US" sz="2000" dirty="0" smtClean="0"/>
          </a:p>
          <a:p>
            <a:r>
              <a:rPr lang="en-US" sz="2000" dirty="0" smtClean="0"/>
              <a:t>All districts are required to participate each year. Student selection is based on a stratified sample designed to generate a representative sample of leavers to ensure </a:t>
            </a:r>
            <a:r>
              <a:rPr lang="en-US" sz="2000" dirty="0" err="1" smtClean="0"/>
              <a:t>generalizable</a:t>
            </a:r>
            <a:r>
              <a:rPr lang="en-US" sz="2000" dirty="0" smtClean="0"/>
              <a:t> information. </a:t>
            </a:r>
          </a:p>
          <a:p>
            <a:endParaRPr lang="en-US" sz="2000" dirty="0" smtClean="0"/>
          </a:p>
          <a:p>
            <a:r>
              <a:rPr lang="en-US" sz="2000" dirty="0" smtClean="0"/>
              <a:t>Districts select who will conduct the interviews, and data entry is open from June through September.  Interviews can be completed with young adult or their family members.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0B7311-CA13-45AF-9F8C-E0857C1790C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098" name="AutoShape 2" descr="data:image/jpeg;base64,/9j/4AAQSkZJRgABAQAAAQABAAD/2wCEAAkGBxIREhUSExQSFhEVDR0XFxgXGRsYFxggGiMYIBkXGhcYKCkgHRwlGxccITUhJikrLi4uHCAzODMsNygtLisBCgoKDg0OGxAQGjQlICQ4LTQ4MjQ3NC0uMjQsNDcsODM3NTI3NCw0NjA4MTQ0MjIuLzQ0LDQtLC4yLDQ0LC0sLP/AABEIAK4BIgMBEQACEQEDEQH/xAAbAAEBAQEBAQEBAAAAAAAAAAAABQYEAgMBB//EAEEQAAEDAgMFCAIAAwUFCQAAAAEAAhEDIQQSMQUGE0FRFCIyUmFxcpGBoQdCwRUjgrGyFiQzQ2IlNFNzdMLR0vH/xAAbAQEBAAMBAQEAAAAAAAAAAAAABQMEBgECB//EAD8RAAEDAgMECAUDAwIFBQAAAAEAAgMEEQUhMRJBUXETFDNSYYGR8AYiobHBMtHhFULxFiNDYnKSsiQlNDXC/9oADAMBAAIRAxEAPwDH1qrsxufEea6SKKMxt+UaDcoMsrw93zHUrxxneZ32Vk6GPuj0WP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U6J7o+IUOZoEjrDeVaiJLGnwCmVvE75FXIezbyCizdo7mV4WRY0RERERERERERERERERERERERERERERERERERERERERERERERERERERERERERERERERERFWo+FvxCgTdo7mVdh7NvIKZW8TvkVbh7NvIKNN2juZXhZFjREREREREREREREREXbQ2PiH+GjVP8AhI/zWjLidHF+uVo8wthlJO7Rh9F01t2sWxjqj6RaxrZJJaIHtMrVix/DppmwRyhznaAA/e1vqsrsPqGsL3NsByX1wu6eMqAEUiGkSC5zRrzuZWKo+JsMgcWvlzG4An8W+q+o8Mqn5hv2Xw25sKrhMnFLJeCRlJMREzIHVZ8KxqnxLb6C/wAtr3Ftb+PgsdXRSU1tu2alqstRbLA7vYShQZWxr3A1AC1om03FmiSYuuHqsdxGrrH02GMBDNSbbst+QG7xV2Ggp4oRJUnXd/hce9O79OjTZiMO4uoPMXvE6Gehg66Fb2A45PVTPo6xuzK3yv8Aznu1GawV9DHEwTQm7StJRwWBw+Dp1q1FhBptk5Q5xLvdcxJW4vV4nJTU0xFi6wvYABVWxUsNM2SRg3blj958Zhar2HDU8jQwh3dDZM209F22CUtfBG4V0m24nLO9h6BQ6+WnkcDA2w9FwbK2e/EVW0meJx1OgA1P4C36+tjoqd1RJo368B5rWp4HTyCNu9bH/ZLA5+B2h/aI0luvxj8xMriP9T4v0fWurjoeNjpzv9bWVz+l0m10XSfP5LN0thO7YMI8wc8Zhe0SCPcLqnYww4aa+IXFr287EeSltoj1rq7z71Whq/w7d/LXH5b/AFBXMx/Hcf8AxIT5FUnYCf7X/RZTauyauGqcOo2CfCRcO9QV2GH4nT18PSwOuN/EeBUeopZYH7Dx/K/K+yMQzxUao/wn+i+osSo5uzlafMI+knZqw+i43AixsVuAgi4WuQRqvxeoiIiIiIiIiIiIiIiIiIq1Hwt+IUCbtHcyrsPZt5BTK3id8ircPZt5BRpu0dzK8LIsaIiIio7vbLOKrtpTAMlx5gDWPXkpmMYiMPpHVFrkZAeJW1RU3WJRHdbGvgtk0qnZ3iKggEkusT1doCuJiq/iOoh63Gfl1tlp4DX6q4+HDo39C7Xz+68Vd1MHh6jjXqAUXNHDDn5TN8wkagDLf1WSP4nxOsgaKSK8jf1WFxbcfC+fovk4ZSwyEyu+U6Zrqxew9mUKbar2nhuIyuzOcDNxotSnxnHqyZ0ERG229xYC27es0lHQQsD3DI81mcFgaGI2gKdIThi+Yv4WtBIve7rfldXVVlVRYMZZz/vAWvlqTYeGikxwxT1uzGPk/YKzvlu7Rp0BWoMA4dTvwSZGh/Idb76KD8NY9VVFWaerffaHy3sM9eA1H44rfxOgiZCJIhoc/fgqu7m9vbKxpcLIBTLpzZiYIGkCNVHxr4X/AKZTCcy7RuBa1tfMrbosU6zLsbNsr63Wf3u3mr8SvhoZw5LNO8RbnK6b4c+HqQQw1ue3rrldTcRxGXbfDlbRbHEYerUwrG0qvCeabO/0ECVxMc8EGJyPqIukbd/y+NzZXHse+nAjdsnLNfzferCmlVDTiDiHZJLiZyny6mNF+nYBUCopy9tOIRfIAWuLa6C/ouWxCMxvDTJtn7fUqIVdC0Ftv4hsJp4WoJ4fCI9BIYR9j/JcL8HODJqqJ369r7Eg+h+6vYyCWROGlv2Ss0t2MA+xdVBZPq+RH4BK9ic2T4ocY9zc/wDtt+wRwLcLG1vOXqtBWxVGjgKTq9PiU+GwZYBuRYw6y5qOmqarGZo6WTYdd2dyMr55jNU3yxRUbXStuMsv8r+dbdxdKrWc+izh0yBDYa2IF7Nsv03CqaempmxVD9twvncn6nNcvVyxySl0bbDhp9lX/h0R2wT/AOA6Pe39JUX4zDjhht3m3+v5st3BbdZz4FcWSp/aEX4nb/z4tfaP0t/bh/o1/wCzo/8A8+/NYLP67bftflabakf2xQjXIJ94f/SFy+HX/wBMTX/5vuFWnt/U2W4fuu/bG72IqYoYilWDGy20uB7sTYWMxopuG4/Qw4d1SohLj824WzJO/MLYqaGd9R0sb7aKRv7jWPxGHpNIL6b+9HIuLIb793T1Vj4Qo5IaOed4s14y5NBz+v0Wli0rXzxsGZGvnZareDF4qkGnD0hVuc4PLpFwuQwalw+oLxWS9Hpb87irFXLPGAYW7XFYejQftHHxVZw8rf7xomQGcr8yTC/QJZ48Ewe8D9u/6Tx2s7+SgNY6uq7SNtbUclaGJ2W+qcJwWNglvEytaJGvf8X5Kgmmx+KnFf0xJyOxcnI/8v6fILe6SgfIYNgDdf8AnVZCpsVzsUcNSIf34a7lGuYkdAu1bizGYeK2oGzlmN99LeuiiGjJqDDGb+K0Dtwm3Y3FMNYNksyj/wC0gesLmW/GrriR9MRGctq/8WPK/mqRwUfpEg2uHsqJsLY4qYwYasHC7g4CxloJ1/C6DFsUMGGmspiD+ki+mZA/K0KSkD6noZfFdG9G7wwtem1uY0qkQTrqA4T+QfytbAMcdiNK977B7NbacQffBZa6gFPM1o/S5fm+exaeEqMbTzQ6mScxnmvfhnFp8SgfJMBcG2WW5eYnSR0z2hm9Z5dIpiIiIiIirUfC34hQJu0dzKuw9m3kFMreJ3yKtw9m3kFGm7R3MrwsixoiIiKvuvWrU64q0abqhYO80D+U2Kj45FTT0hgqJAwO0J4jNbuHulZLtxtvbXktjUxuzcc7LVbw68x3pY8EWjMLG/I/S4hlJjuEs2qd23Hrl8zbcjmPL1VwzUNW60gs7xyPqs9vtsmphzTmq+pSdOXOZLSIkfRF10nwvikNc15EQZILXsLA33/wpuKUz4S35iWnS+5V97B/2bhz6s/0lRvh8/8Av1Ryf/5BbuIj/wBAzy+y5f4ZYaatWp5KYaP8RP8ARq2/jqp2aaKEf3En/t/ysGBR3kc/gPv/AIWvwWyC2nVpVH52VajjERlzzIHXquLq8VbJNFPAzYdGGjW99nT9uStxUpax7HuuHX+qxe5GHdQ2g+k7xNpPafwWmfyB+13fxTOyqwZs7NCWn1ULCozFWFjtQCFJ3zEY2v8AMftrVW+GjfC4OR+5WniYtVP97lvMZhqVfBU6T6raYNNhJkTaLQV+e0s9RSYrLURQl9nPFrHeT4LopY45qVsbnWyCxO8ezsJRYzgVuLUL+9cGBHQeq73Bq7EqqV5q4dhlsuN/P9lAraemiYOiftFQF0KmrUbE3xdRpCjVptq02+GdQOl7FcpifwsypnNRBIY3nW2h8dxVelxUxR9HI3aAXDvHvHUxmUEBlNt2sF76ST7LewXAYcMDnNJc92rj9veq163EH1NhawG5UNt7zUq2DZh2tqB7ckkxl7ovEGVOwv4enpMTkrHuaWu2rAXv8xvwt9Vs1WIxy0wiaDcW+iyq65R10bPxr6FRtVhhzXSOnqD6ELWrKSOrgdBKLtd7+iywzOheHt1C2P8AtvQni9l/3jLGbu/6tYXFf6Qq9noOs/7V9M/tp70Vz+sQ32+j+fj/ADqoWydrZsczE1nATVJceQsQB7CwXQ12G9HhL6Ombf5bAcc7/XVTqaq2qwTSnf8AhaNu9bG7QJFTNhXsa2b5WmB3oPrY+65d3w1I/BmtMdp2knxIucr8tPRVP6m1tZ+q7DbyUreXAU6ePp8N4JqV2vc3yFzhz9ZmOSrYJWzz4O/p2WDGuAPEAEaeFrePqtStgYysbsHUg24XK2G9AxvcOEOk5x3L6RZ/5XE4D/STttxHwt+rz/T+Var+tZGn89PyoO5wqtxtcV25a9SjmMwOYvay6P4m6u/CYTSG8bXW+hCn4b0gqXiUWcRdcW7mHw/aKmHxFBz6xrmLWaBMl1xA56HVUMbnrBRx1lFMGxhufEndbI5+YWCijh6Z0UzCXEqrsDCU6W067GNDQ2h3WjS+Wdfwo2L1U9RgEMkpuS7M+tlt0kTI657Wi1h+yy+x69T+0GOk5zjId1gmHfqV12Jww/0d7LfKGZeQuFJp3v66Dv2vzmtDVaBtoR0BPvw1zDST8KG/v/cVIgDFcveSrbTa3Gceh/zsPXa9vqIDh995v0pNA52FOgqv+HM0h3O9vpkfVbs4FTtx/wBzCCPv+4We/id/xqX/AJR/zXRfAv8A8SX/AKvwpmO9ozksau4UJERERERVqPhb8QoE3aO5lXYezbyCmVvE75FW4ezbyCjTdo7mV4WRY0RERFW3Z20cHW4kZmlmVw5wYMj1BCjY5hIxOl6G9iDcHx0+t1uUFX1aXbtcaLVVsXsiq/jPtULpIh4k9S0WK5OOn+JaaLq0YBbawN2mw8Cc1ZdJhsrukdr5qFvlvA3Fua2mCKVOYJsXExeOQsr/AMNYG/DY3OlN3vte2gA/zmp2J1zalwDNAuzb+3KFXA0qDHE1GlkiCNAQb/laeEYPV0+Ly1MjbMdtWNxvIKz1lZDJSNjacxZcmw94mYbC1aQa/jVM0OEQ2RDTOttVtYrgUtfXxTucOjZbLO5sbnwz0WGkr2QU7owDtG+f0UrZO1X4es2sJcWzYk3BkQT+VYxDDoqyldTOyB4DS2a06eqfDKJNbLqxO8lV2J7S1rGVMmWwkdJvzhakOA07KHqUhL2XvnkeO62SzPxCQz9M0AFTcdjH1nuqVDL3RJ00AA09AFTpaaKlibDELNGg+q1JpXSvL3nMr4LYWNERERERERe6FFz3BjRLnOgDqSscsrImGR5sBmSvpjC9wa3Urv2psOth/GAY8RbJDSdAbLQoMWpq3sifC+V+Xu4WxUUUsH6v8Kaqa1URERERF+teQQQSCDII1EaEFfJa0gtIyK9DiDcaqrQ3lxjNK9T/ABHN/qlSpcAw2X9UDfIW+y22YjUt0efv914dt2ua7cSXA1WwJiAQLQQORC+xg9IKN1GG/Ib5c87j8Lw1spmExPzBaKt/EBxb3aDG1CAC4un6ET+7LmYvgiMPtJMSzcLW/NvpmqbscJHysseKkN3mcMZ2sMAkQ5gMgiIIn8A+4Csu+H43YX/T3PvbR1tDe4y+nJaYxFwqunA8loBvHs5jziWUndoIJjLFzqZ0BPVc4cAxuSIUcko6IeO4eV8uCpdfoWuMzW/N78lB2PtgOx7cTWIaC9xJuQO6QBa/QLocTwpzcHdRUrbkAAaC/wAwJPDiVOpqsGsE0htr9l1/2+yntJ9djs1F7g1xE3aQ0Ewb2In8LVdgsk+BtpJG2kaLjTUEm19M9PNZuvNjrjK03aft/C+e/m06OIq03Unh4FMgkAiL+oC+vhPDqmip5GVDNkk31B3eBK+cXqI5ntMZvkswurUhERERERVqPhb8QoE3aO5lXYezbyCmVvE75FW4ezbyCjTdo7mV4WRY0RERERERERERERERERERERERERFd2BsDjEPrEsodebvbpyv6jqoGLY11YGOnAdJw3D9+Xgc1Ro6HpSHSZNWqbu5gywgUxBFn5jPoc2YgH3AFlyJx7E2yAmTT+2w9LbIJ8iSMjnlev1ClLbBvnf8Ak/ZSt392a1LEtqENcynLrOhzrHLAPqQenqq+MfEFLUUDoWktc/LMXA456eHHwWpR4dLHOHnMDNdW9+xq2Ke2tTp5Ybkdmc2bG2h/EdVqfDmK02HxGmmkvncWBtn5ed+Cy4jSSVLhIxtt2ZXrY+6tBrJrNNV+hALgAfKCCI5amfQL4xP4kq3yAUrthu7IEkccwfoLeJ3e02Gwtb/uDaPvl9fRS9vbtNvUwocWCzmm4n/pfz9v81Wwn4gebRVxAcdDpl4jdz9bLUq8Pb+uDTh+xWVIXXKOiIiIiIiIiIiIiIiIiIiIiIiIiIiIq1Hwt+IUCbtHcyrsPZt5BTK3id8ircPZt5BRpu0dzK8LIsaIiIiIiIiIiIiIiIiIiIiIiIi1O7O7ocRVrC0S2n16Of0b6WJ9BdcljeOFgMFMc97uHg3ifHMDTN2SsUNBe0kvkPyff0Wor4xtJs5g22pIB/8A2/75c+UipJKg22S7yv795m2VZ8rYxe9vfv3rPp7zYaTLzm8wBBHUyB3tBqqL/h+uLRssy4Egj6nK3hpwWsMQgvmfP3qrWCxzXtDqb2O/ujmyG7QYiWcj6KHVUT4n7ErC3MW2t5z37xxPBb0UzXjaYQct27yXRUq02+FwbTESSbDu2PXwkX9lrsimeLubd5vkBmfm/e9gshcxuhsP4XA/bGGzBjXtqvAIAMZW+zfu9z63W+zCq4tMjmGNptp+o8zfdllkOAuLLXNVBfZB2j9F9Bj6jhByhpEd2CB+OixdRhY64uTrncH9veZX307yLblnttbu06k1Gnh1NTJGR3rfQ+oP4XS4bjssFonDbZ4A7Q98CMuO5TamgZJdwNj9D79hYghd2Ddc+UXqIiIiIiIiIiIiIiIiIiIiIiIiKtR8LfiFAm7R3Mq7D2beQUyt4nfIq3D2beQUabtHcyvCyLGiIiIiIiIiIiIiIiIiIiIiIq1DYubCvxPEaMroDbyY15dS2+lzKjy4tsV7aPoybjXK3hv4A335ZBbrKMOpzNtabvfkvVDA8MA1nvYXtlrJc0H5vggaaf5JJV9M4inaHBpzORI5NuCed+QK+mQlgvISCd2nqffkv2pg32qMouMOylv/ABWuBBgtdf1BI0MaFfLaqI3ifKBcXB/Q4EbiMvAi+ovcEL10Tv1tZ5fqB9/Rd1HD8R0Ow9VuYaPpvc2bXFQDMDbmDz9loyTiFt2TtdbuuaDyLSdk+o3DxWdkZkPzMIvxBP11+/4XXsGnUo1Tw6TuFUIa7O14y6iRaS0AzcW56LTxWSGpgAmlG2zMbJab6HPOwJItrY6DVZqRr4pDsN+U63vl/CpbepP4D6bGZg4TEOLpMAXiJy3I6+6l4TLF1pssj7Wy1FrZ3yvfXTw3Cy2qtruiLGi91j8Ps+pF8PUkNOtOocxMBotpEyu0lrodr5Z22JH9zRYDXnfRRWQPtnGcr7jmvezdnVy/viuymAXOcQ5ul4k9Sf3zWOsrqUR/7ZY9xsAMjrlp4W5ZZkDNewU8218wIG/ULsxeCbU7rXPYZIAc4vaeoPSBGZ3hBstOCrfD87mhwyuQA0+B8bn9Lf1EZ+BzyQh+QJHnce+J0Gi5dl7AdW4oc9rHU2TBm51ERqC0O09Fs1+NNpjEWsLg82uLZbt5yINtctRqsMFCZNq5sW+/3UYq2FoFERERERERERERERERERERERERVqPhb8QoE3aO5lXYezbyCmVvE75FW4ezbyCjTdo7mV4WRY0RERERERERERERERERERF98FQc97WtZnJcO7eD7xcD1lYKmVkUTnvdsgA55fnL6LJExz3gNF1osdwXVc9Gg5vApAZHZgXOmGSCTIhua1zzlc3SipjgMdTOHdIT8wtYC13bhnc24AWtZVZejc/ajZbZGnE6D9/3VzdjZOakKn980vqkvY4AgiSJLnNvpPW657HsT6OoMXynYADXAkEG19Guy4cFv0NNtMDsxc5g/wAhcO2NjGgXOaGcJ1XK0McA42uHU3jI42/li0qlhmLNqw1jydsC5uCQM9zmnaA/6r7lr1NKYiSLbJNsj+DkfJc2z9lOrEsY2LTlc0hh9mmwM82PHsFtVmJMpQJJXeFwQXeozIHB7DzKxxUzpPlaP298nKo3CM4RDxkqscC4wS4m4BLzHLmQCYg5gbyTUymoBjO0xwyzAAGuQF757gSBe4LSMtoRN6P5siPX198M75/Ongp5awbdREOHqIH4A6LJJWBpzPs6g87nzJ3lfIiv79+7cF4Gy4NhEkWHQAgRPsz7X1/U2nO/H1JBz9XeQXyKe2g4fa37L9q4TLaLzy/pz5W5wB0EexVIkz3eP5/O7M7nG/ro9n37924BUtm7AY6mXVrBwAaNIA0kaEdG3HPvEypNfjkzJxHS5lt7njf6jxdcO3fKBsjagomOYXS7/fLy056qBtLA+GtUbnpMewlwlocypIaAAc8gzBJFz0sujoqy5dTxO2HvDsjYkPbmb5bGY1A3C+typ00OkjhcC3mD53UjeWmDU4rKLqVN4zCQdTMzJIFwbCLKzgr3Nh6GWYPezLK2g03A6Wve+e9aNc0F+21myDmo6srRREREREREREREREREREREREVaj4W/EKBN2juZV2Hs28gplbxO+RVuHs28go03aO5leFkWNERERERERERERERERERERWN0qL3YlnDe1jwCQT7Gbc+sHoovxBJCyheZmFzcshzy/bLNb2HNe6cbBsVSwxpGs92Lc0t7Yc8EwXNFrESWgudaymzCcUrG4c0g7Hy3AuA487XNhnn45rbZsGUmoP8AdnzH4zK2+y6zsrs9ShkNT+6yEQGcv/hcDXwx7bDFE/aA+faBuXaHjzV6B5sdpwtfK3BcG8+IolrcxoPpNzEtc8TnPgiJMXdMKhgFPUh52Q9sh2QCAbbP93AX0tda9c+MgX2S0X1O/d+VH2JtCqGNIrYMNYS0N4uQQbmWu9efqVcxahpnSuDopCXWJOxtZjLUDhqPAXWjTTyBos9uW69suSuY3aTSy9fDA5e+WVRH4bqVztJh7mS/LBIe6HNP3/SFvy1LS39bfGx9lSG7coNa5rKzQSQAY8N7vHqBJHrrKtuwWsfI18kVwLm19csmnwJyPhpYZLTFXCGkNf74rpdtDZcWeGv5VAHcQHzZtSffVagoviHbu6O7e4S3Ytwtew8swsxmoLZOseOd/VfbYleliYEkvy97K12WeuaIA9ysOKQVOH3IbZt8rkXtyvcnjYfcr7pXxz77nwTaGIcymcz2ZxXAkwBTbIBbF9JFu7PWLr2igZJP8jDsbJyzJc7UG+WvG7rcL5LyaQtZm4Xv6D3yuodGsHUMQyGkDZ1PvAj+WSCWTA5aaRyldBJE5lXTyXIvK/IjvZH5rXPnrewvYLQa4Ohkbb+0fTwXFvGyscNhn1KjHMywwCZ0bGuthJJvJK3cGdSsrqiOGMtdfMm1tT6ZnQZaLBWiUwRue4Eblml1CkoiIiIiIiIiIiIiIiIiIiIiKtR8LfiFAm7R3Mq7D2beQUyt4nfIq3D2beQUabtHcyvCyLGiIiIiIiIiIiIiIiIiIiIqGwXURWbxw40oMhpueggeKTaPVTcWbUupXdVID8rX+p8LDO/hotqjMYlHS6e/VfXHtYTiG082VtYObmJLiAXNcTIBk5gTOkLHSukAgfLa7mkG2Qvk4W1yFiBxvdfcwaekDNAb+PD3wUmFWutJfqIiItJuXh21ahpmM3iAOh0mRztNjaYXM/E1Q+mgEw00NtRy4Z2zGdrqrhbGyP2DqtlX3RwbyCaJaSDORzgAbctOui4WL4oxOJpAl2gLagE2568Pd1cdhdM4glluS4hungo8FWzHPkuIs0wQeQVD/U2LF/6m5lrbAXzcL3G/1Nlg/plJbQ7zrwVLZ+ysPRADWEAU87wXvOWdJBMHQ/Sl1eJ11S4l77knZb8rRe3lfePVbUNNDEAGi2Vzmf8ACzzK4qUHVM1Ug4nP3DMNLhl8Xs0QJAIk6LpnRGGsbCA24Zs5i1zbPTmTc52NhqpoeHxF9zrfLhfx8vzoo9d7mUajtA7DUmaNBk6mYl3dB7wjUAzCtRsZJVRsvctfI7U2sMuNhYkfKQd5FrrSeXNic7iGjd7OW9fHbbsNwaIpB4qFgL8xMaWiR3ry2eWVZ8MFcamY1BGxc7Nhnrzy3G2+/hZY6sw9EwMBvv8Ae/h5KGrqnIiIiIiIiIiIiIiIiIiIiIiKtR8LfiFAm7R3Mq7D2beQUyt4nfIq3D2beQUabtHcyvCyLGiIiIiIiIiIiIiIiIiIiIuzZGKdSrMe3KSHaOIDT7k2AWliFMyopnxPvYjdmfK29Z6aUxyhw/hV94hVp4kPrhg4tMZmsIMBwAfAFxckgnmOajYK6nmoTFSEnYJsSCMwflz5WvbcbWC3q3pGT7UtvmGYHA6+/uotXC5Hw+cma7gJkeYctLq6yo6SLaZbatoePA+a0HRbD7O04+C0uGwWCxAeaTX5mN56nnmyj1kGCOULlp6vFaFzBUOFnHdoPC5z8Rkd4PFVWQ0swcYwbj370VrA7l4ZwDjckTlBJaJ5CDOs8yoVX8XVzHFjRYDK5AubeVuG5b0WEQOFz/HvzUvbGwqWD4NWg+qXur5YJERedIIH5Kr4bjFRifTQVTGhrWg3F731Gtx9FqVFHHS7EkRNyVVZt/vua9wYc4AMktcIbJgE8wRbrzUd+CXha+Nu2LG+gINzxA3cd40C3BW/OQ42+35XVi8bUaxxc8BhBu4OvMRYgCLnU8lqwUcL5GhjPmFtCPG+YJN9NBvyWWSZ7WkuOXmp52lUxYNJtnVO6S2wAiS6HSZi2ugKojD4cOcKiQXazOx1vfTKwsNdNbXWt1h9QOjGp9713193qvDLM7XMz5uHFnAZe5J0EtMchPop0ePU5nEpYWutbavpe/zeJzF95t4rZfQydHs3uNbcdMveixu26YNWnh6QY2o1rQ8hwDXVI5OMC0R7krucMkIp5KuoJLHElotmGX4C5z+wCh1QBlbDGACLX5r3vpiapqNpVWsbwwQMhBkfylwGhj210Cx/DUFMIXTwEnb1uLWO8DiPXmV7ikkheI3gC3BZxdKpaIiIiIiIiIiIiIiIiIiIiIirUfC34hQJu0dzKuw9m3kFMreJ3yKtw9m3kFGm7R3MrwsixoiIiIiIiIiIiIiIiIiIiIDF14RcWKA2V9wo1sNmdUqvxmbutLpMSbC2l80a2UEGppq7ZZG1sFsza2f72Fr6Kmeilp7ucTJwVncHbwthasR/yif9H9R9dFA+LcFfnXU+R/uA/wDL9/Xit3CK0dhJ5fsthj8BmjI2mDmBcTaRzFhfRcTSV7mX6Vzjllvz45lW5oNq2yAuLEYZzW1JDAHeDJ3i0CSbd3lPNb8FTG+SMNJJH6trK5OQ732+ywPjc1rr2z0tnbf4Ljw7ZqtbH8phoIMGCHggnqM3K63pXhtOXk8M89L3bY28bb8lgYLyAW971I2nssVKhfLQSZy2a2CR3tbG9x1KtUGIOihEdiQN+ZOW7lwO8BaU9MHvLvpp5/urddjcQ0UzDXBl4aDbS4nrPJQonPo3mbNwJ4nXXLLhbfY+i33ATN2ND7HFetkbAfRqhxLSA3zOJGoFiNPysWI45HVUxja0gk8ABx1B18s/t7T0TopA4n6r93o28cJSiWmu+QwDQDzH2/zXmA4I3E6nasRE3XxPAc/oF7X1ppo/+Y6fusLu/SoEvqYh72Og8N0xLuoMag89L3X6Ji0lWA2KkYHDLaHBvDkeGvBc/RthN3zEg7j4qRia7nmXOc60AuMmOQJVeGJkTdloA5ZC60ZJC83Juvksq+ERERERERERERERERERERERFWo+FvxCgTdo7mVdh7NvIKZW8TvkVbh7NvIKNN2juZXhZFjREREREREREREREREREREREVHYW1nYWpxGhpOWIdce8a2vzCm4phrMQg6J5I5a8uGfIrapKo079oC6obxbLDYrU6mdzgXvDRGS46eGA5gjXmp+EYiXXp5WbAadlt/7svrezjfTctmtpgP9xjrk5m279tQr+7W8naGtoViBWDhkc7R8ag/9UT7rm8bwDqL3VVMCYzfaaNW+I8L+nJUqGv6doikPzDQ8f5WkrbLLyMxAAqBwyZm6eJpbJEOuD1C5eLExCw7AJJBB2rO5G9gfl1HA+Cpupi858b5Ze771+7QwTLZWjiQSDeYGsOFwe9/mvKKrlzMjjsZA6Wz0uN+nkvZom/2jP3vUHA1G1qrmMpVGmSWOL+4Sb5iD0N49SuhqWSUtO2SSVp0DgBnYZWuLa6eQU+JzZZC1rSOGeS7cSGmBToucKbxJp2a6NW2vlm8f9IWjTukZd00wG2DbattC+h4XtkeFys79k2DGXtw05cv2Xz3g2i3CMDn8N1Q1C5rACHHXLLpmBaTZZMHoXYlK5sW01gABcbWGl7DS5ztrbUr5rJxTMBfYnhv9ViMLTfjq+es8hrngOfHdbqQ0cmiGuj2XfTPiwqk6KmZcgGzd50F/HMi+83UCNrqybalNgd/vkuneXaRDRhBlcykRDwILvfkeRkRpzWtg1AC817rh0n9p0HLhv1v5LLXVFm9XGYbvWdXRqWiIiIiIiIiIiIiIiIiIiIiIiIq1Hwt+IUCbtHcyrsPZt5BTK3id8ircPZt5BRpu0dzK8LIsaIiIiIiIiIiIiIiIiIiIiIiIiq7F25Uwwext21PFcggXHd5A319ApOJYRDXObI/VmnDz4jw8StylrHwAtGh95Khjth06r/8AcS6oGUpeS4at5AWMmJnS/JTaXGJqeK+KAMLnWAsdD9LC9ra5ZralomSO/wDS52Gfkqm7e+DqUUcVMaNqamxjvH+YSCMw6KRjnwqyovUUFr726eOXA+B47lt0WKujtHUevv7qpi8G88Wu0hzDXzMM5hlLWjM0ibXNvQHqpVPVxDoqV4IcGgHdmHE2INs/HeCRrZbUkTztSjMXy35WAXx2JhaeYufBOTusbTGYmLmQ23TXrKzYpUT9GGR5C+bi7K18sifM5cLL5pY2X2negH8LztPb1LBg0qAD8Q4xDSXNaSbA+YiwjX20X1Q4JU4o4TVZ2Yhnnk4+PgDrf76ryetjpRsRZvPoP3WXp7MrV4xWILjRdVAe/M0EA/zXsADaPxC61+IU1LeipABI0XDbGxPDjc8fMlSG00stppv0k5m/vT+F99q7ZbSbUw2GJOGeJkm4zQSG9ALiDrdYKDC31D2VlaLTNysNMsrniTrcaZLJUVbYw6GH9B/Kza6ZSkRERERERERERERERERERERERERFWo+FvxCgTdo7mVdh7NvIKZW8TvkVbh7NvIKNN2juZXhZFjREREREREREREREREREREREREREXTgsfUokmm4tJEGIv6ey1qmjgqQBM3aA0/fn9llinkivsG11eobZoYh1JmJaGUqTDdsd4gCJAE3JcYFrrnZcKq6JkslE7akkIyN8s9xJtkLZnPJUmVcU5a2YWa36/Tnou3ZYr4WnxsPUbUouxBa2kSTnGkiwhxIOlrc1pV/VMRm6tWRlsgaCXgWtv4m4AI1uc92q2KcTU7OkhddpNrcf5VPaVXF4h78O0NwzeDm171SRYZgLDMQDz91KoocOoYWVbyZztW8G58L62BI3cltTuqZnmJvyC1/E+ys7TxeFwraNSic9dpOdp8Jm4uW3AIGkEe66V9NX175oaj5InW2SNctdHZX8bg8lMEtPThj483DXhn5fZTNp7aqVswnLSc7NwxGUc+Q689VVosKgpQ11rvAttG9z9fpotSeskluNGncpqprUREREREREREREREREREREREREREREVaj4W/EKBN2juZV2Hs28gplbxO+RVuHs28go03aO5leFkWNERERERERERERERERERERERERU93tjOxlU0muDSKRfJBOhaIt8lJxjFmYZAJntLgSBl4gn8LboqQ1TywG1hdcOIoFj3M1LahbbnBiyowyiSJsmgIB9Rda72FryzhktJhtx6zmtL6lKm53hY494849/RcvN8YUjHubGxzw3VwGX+FVZg0paC5wBO5Rdo4OthanDqWc2HDm0iZBE2ImfzKu0VXTYhB0sOYNwdxvvB8bfSy0J4paZ+w/Ueiu7M2BiceztDq0GcoLpkhvqOQJP0ufr8coMGk6oyG++wtYX5+GqowUU9Y3pXP8AYXFvFuw/CMa91Rr8z8tgZ0Jm/st7BviKLE5HRxxluyL525LXrcOdTNDi691y7B2DVxbiKcBrfE52gnQepW3i2NU2GsBmzJ0A1Kw0dDJUkhug3r77f3XrYQB7i19MmMzZseUg6e6wYT8RUuJOMbLteNx/CyVmGy0w2jmOKhq8p6IiIiIiIiIiIiIiIiIiIiIiIiIirUfC34hQJu0dzKuw9m3kFMreJ3yKtw9m3kFGm7R3MrwsixoiIiIiIiIiIiIiIiIiIiIiIiLWfw0/70//ANI7/VTXG/HH/wBcz/rH/i5WsC7d3L8hQ8RTc7FuazxnGEN98xj9roYXsjw9r5P0hgvy2c1Pe1zqkhuu1+V/Sdq1sIKlDtT2CvT7zYJABMSY6SOfRfluHw4k6Kb+nsJifkbgE2H5sc7Lqah9OHs6cjaGayX8SKdTtDHujhuoxTj0N59Zd9ELsvgp8PUnMZfaDvmv46W8MvW6i421/TBx0IyVfZe08G/A06VSqaQbDXBrocSLk2vBN1GrcPxSHF5J4IxJtXIJFwAd24XGn1W9BUUz6RrHu2bZeKh72bE4LGVqdV1TDvdAzOzQSCRfQggFdB8P4waqV9NPEGSt1sLXGnla4U/EaTo2iRjtphXbuTi6bsPWwjqnCqPcS10xqALHqMv7Wh8T0s8dbDXsj6RrLAjXQk/W/qFnwqVjoXwF2yTv8lfxeAbS2bVpGpxQ2k7vG99QBrEFc9TVslRjsc4j2NojLTK1vqqMkIjoXMLtqwOa/li/WlyCIiIiIiIiIiIiIiIiIiIiIiIiIirUfC34hQJu0dzKuw9m3kFMreJ3yKtw9m3kFGm7R3MrwsixoiIiIiIiIiIiIiIiIiIiIiIiK7udtanha7qlTNlNAtsJMksP/tK574lwubEaRsMNrhwOeWQBH5VHDKplPKXP0tb6hTK2Liu6szXjl7Z95EqtHTA0op5O6Gn0sVqOl/3jI3jf6rW1N5sDXy1MRhyazRFhIPpNrehXHM+HsWo7xUdRaM8ciPoc+StHEaSazpo/mCg7z7dOMqB2XLTY2GN99SfUwPpdDgeDNwyEs2tpzjcn37Km19aal4NrAaKnszbuCNBlLEYcTTFnNAvpJPOTF1KrsGxRtU+oo6j9eoO7w3iw3LcgraUxCOaPT39VybzbxNxDGUaVPh0KZkDmSBAsLACStzBMCfRSPqaiTblfqd3H62CwV1e2dojjbZoXRsXbuEFAUMRhwQHTmaJk9Tzzclr4ng+JOqzVUdRYkWsd3gN1vJZaWtphEIpmab029vSypR7NhqfDo89ATzgAaCefNeYT8OSQ1RrayTbk3cBuv+24LyrxJr4uhhbstWWXWqQiIiIiIiIiIiIiIiIiIiIiIiIiIq1Hwt+IUCbtHcyrsPZt5BTK3id8ircPZt5BRpu0dzK8LIsaIiIiIiIiIiIiIiIiIiIiIiIiIiIiIiIiIiIiIiIiIiIiIiIiIiIiIiIiIiIiIiIiIiIirUfC34hQJu0dzKuw9m3kFyVMG4kmRcrfjrY2sAsdB71WjJRvc8kELz2J3Vv7X31+Pgffmvj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u+myAB0CkyyBzyRxKqRsLWA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00" name="AutoShape 4" descr="data:image/jpeg;base64,/9j/4AAQSkZJRgABAQAAAQABAAD/2wCEAAkGBxIREhUSExQSFhEVDR0XFxgXGRsYFxggGiMYIBkXGhcYKCkgHRwlGxccITUhJikrLi4uHCAzODMsNygtLisBCgoKDg0OGxAQGjQlICQ4LTQ4MjQ3NC0uMjQsNDcsODM3NTI3NCw0NjA4MTQ0MjIuLzQ0LDQtLC4yLDQ0LC0sLP/AABEIAK4BIgMBEQACEQEDEQH/xAAbAAEBAQEBAQEBAAAAAAAAAAAABQYEAgMBB//EAEEQAAEDAgMFCAIAAwUFCQAAAAEAAhEDIQQSMQUGE0FRFCIyUmFxcpGBoQdCwRUjgrGyFiQzQ2IlNFNzdMLR0vH/xAAbAQEBAAMBAQEAAAAAAAAAAAAABQMEBgECB//EAD8RAAEDAgMECAUDAwIFBQAAAAEAAgMEEQUhMRJBUXETFDNSYYGR8AYiobHBMtHhFULxFiNDYnKSsiQlNDXC/9oADAMBAAIRAxEAPwDH1qrsxufEea6SKKMxt+UaDcoMsrw93zHUrxxneZ32Vk6GPuj0WP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U6J7o+IUOZoEjrDeVaiJLGnwCmVvE75FXIezbyCizdo7mV4WRY0RERERERERERERERERERERERERERERERERERERERERERERERERERERERERERERERERERFWo+FvxCgTdo7mVdh7NvIKZW8TvkVbh7NvIKNN2juZXhZFjREREREREREREREREXbQ2PiH+GjVP8AhI/zWjLidHF+uVo8wthlJO7Rh9F01t2sWxjqj6RaxrZJJaIHtMrVix/DppmwRyhznaAA/e1vqsrsPqGsL3NsByX1wu6eMqAEUiGkSC5zRrzuZWKo+JsMgcWvlzG4An8W+q+o8Mqn5hv2Xw25sKrhMnFLJeCRlJMREzIHVZ8KxqnxLb6C/wAtr3Ftb+PgsdXRSU1tu2alqstRbLA7vYShQZWxr3A1AC1om03FmiSYuuHqsdxGrrH02GMBDNSbbst+QG7xV2Ggp4oRJUnXd/hce9O79OjTZiMO4uoPMXvE6Gehg66Fb2A45PVTPo6xuzK3yv8Aznu1GawV9DHEwTQm7StJRwWBw+Dp1q1FhBptk5Q5xLvdcxJW4vV4nJTU0xFi6wvYABVWxUsNM2SRg3blj958Zhar2HDU8jQwh3dDZM209F22CUtfBG4V0m24nLO9h6BQ6+WnkcDA2w9FwbK2e/EVW0meJx1OgA1P4C36+tjoqd1RJo368B5rWp4HTyCNu9bH/ZLA5+B2h/aI0luvxj8xMriP9T4v0fWurjoeNjpzv9bWVz+l0m10XSfP5LN0thO7YMI8wc8Zhe0SCPcLqnYww4aa+IXFr287EeSltoj1rq7z71Whq/w7d/LXH5b/AFBXMx/Hcf8AxIT5FUnYCf7X/RZTauyauGqcOo2CfCRcO9QV2GH4nT18PSwOuN/EeBUeopZYH7Dx/K/K+yMQzxUao/wn+i+osSo5uzlafMI+knZqw+i43AixsVuAgi4WuQRqvxeoiIiIiIiIiIiIiIiIiIq1Hwt+IUCbtHcyrsPZt5BTK3id8ircPZt5BRpu0dzK8LIsaIiIio7vbLOKrtpTAMlx5gDWPXkpmMYiMPpHVFrkZAeJW1RU3WJRHdbGvgtk0qnZ3iKggEkusT1doCuJiq/iOoh63Gfl1tlp4DX6q4+HDo39C7Xz+68Vd1MHh6jjXqAUXNHDDn5TN8wkagDLf1WSP4nxOsgaKSK8jf1WFxbcfC+fovk4ZSwyEyu+U6Zrqxew9mUKbar2nhuIyuzOcDNxotSnxnHqyZ0ERG229xYC27es0lHQQsD3DI81mcFgaGI2gKdIThi+Yv4WtBIve7rfldXVVlVRYMZZz/vAWvlqTYeGikxwxT1uzGPk/YKzvlu7Rp0BWoMA4dTvwSZGh/Idb76KD8NY9VVFWaerffaHy3sM9eA1H44rfxOgiZCJIhoc/fgqu7m9vbKxpcLIBTLpzZiYIGkCNVHxr4X/AKZTCcy7RuBa1tfMrbosU6zLsbNsr63Wf3u3mr8SvhoZw5LNO8RbnK6b4c+HqQQw1ue3rrldTcRxGXbfDlbRbHEYerUwrG0qvCeabO/0ECVxMc8EGJyPqIukbd/y+NzZXHse+nAjdsnLNfzferCmlVDTiDiHZJLiZyny6mNF+nYBUCopy9tOIRfIAWuLa6C/ouWxCMxvDTJtn7fUqIVdC0Ftv4hsJp4WoJ4fCI9BIYR9j/JcL8HODJqqJ369r7Eg+h+6vYyCWROGlv2Ss0t2MA+xdVBZPq+RH4BK9ic2T4ocY9zc/wDtt+wRwLcLG1vOXqtBWxVGjgKTq9PiU+GwZYBuRYw6y5qOmqarGZo6WTYdd2dyMr55jNU3yxRUbXStuMsv8r+dbdxdKrWc+izh0yBDYa2IF7Nsv03CqaempmxVD9twvncn6nNcvVyxySl0bbDhp9lX/h0R2wT/AOA6Pe39JUX4zDjhht3m3+v5st3BbdZz4FcWSp/aEX4nb/z4tfaP0t/bh/o1/wCzo/8A8+/NYLP67bftflabakf2xQjXIJ94f/SFy+HX/wBMTX/5vuFWnt/U2W4fuu/bG72IqYoYilWDGy20uB7sTYWMxopuG4/Qw4d1SohLj824WzJO/MLYqaGd9R0sb7aKRv7jWPxGHpNIL6b+9HIuLIb793T1Vj4Qo5IaOed4s14y5NBz+v0Wli0rXzxsGZGvnZareDF4qkGnD0hVuc4PLpFwuQwalw+oLxWS9Hpb87irFXLPGAYW7XFYejQftHHxVZw8rf7xomQGcr8yTC/QJZ48Ewe8D9u/6Tx2s7+SgNY6uq7SNtbUclaGJ2W+qcJwWNglvEytaJGvf8X5Kgmmx+KnFf0xJyOxcnI/8v6fILe6SgfIYNgDdf8AnVZCpsVzsUcNSIf34a7lGuYkdAu1bizGYeK2oGzlmN99LeuiiGjJqDDGb+K0Dtwm3Y3FMNYNksyj/wC0gesLmW/GrriR9MRGctq/8WPK/mqRwUfpEg2uHsqJsLY4qYwYasHC7g4CxloJ1/C6DFsUMGGmspiD+ki+mZA/K0KSkD6noZfFdG9G7wwtem1uY0qkQTrqA4T+QfytbAMcdiNK977B7NbacQffBZa6gFPM1o/S5fm+exaeEqMbTzQ6mScxnmvfhnFp8SgfJMBcG2WW5eYnSR0z2hm9Z5dIpiIiIiIirUfC34hQJu0dzKuw9m3kFMreJ3yKtw9m3kFGm7R3MrwsixoiIiKvuvWrU64q0abqhYO80D+U2Kj45FTT0hgqJAwO0J4jNbuHulZLtxtvbXktjUxuzcc7LVbw68x3pY8EWjMLG/I/S4hlJjuEs2qd23Hrl8zbcjmPL1VwzUNW60gs7xyPqs9vtsmphzTmq+pSdOXOZLSIkfRF10nwvikNc15EQZILXsLA33/wpuKUz4S35iWnS+5V97B/2bhz6s/0lRvh8/8Av1Ryf/5BbuIj/wBAzy+y5f4ZYaatWp5KYaP8RP8ARq2/jqp2aaKEf3En/t/ysGBR3kc/gPv/AIWvwWyC2nVpVH52VajjERlzzIHXquLq8VbJNFPAzYdGGjW99nT9uStxUpax7HuuHX+qxe5GHdQ2g+k7xNpPafwWmfyB+13fxTOyqwZs7NCWn1ULCozFWFjtQCFJ3zEY2v8AMftrVW+GjfC4OR+5WniYtVP97lvMZhqVfBU6T6raYNNhJkTaLQV+e0s9RSYrLURQl9nPFrHeT4LopY45qVsbnWyCxO8ezsJRYzgVuLUL+9cGBHQeq73Bq7EqqV5q4dhlsuN/P9lAraemiYOiftFQF0KmrUbE3xdRpCjVptq02+GdQOl7FcpifwsypnNRBIY3nW2h8dxVelxUxR9HI3aAXDvHvHUxmUEBlNt2sF76ST7LewXAYcMDnNJc92rj9veq163EH1NhawG5UNt7zUq2DZh2tqB7ckkxl7ovEGVOwv4enpMTkrHuaWu2rAXv8xvwt9Vs1WIxy0wiaDcW+iyq65R10bPxr6FRtVhhzXSOnqD6ELWrKSOrgdBKLtd7+iywzOheHt1C2P8AtvQni9l/3jLGbu/6tYXFf6Qq9noOs/7V9M/tp70Vz+sQ32+j+fj/ADqoWydrZsczE1nATVJceQsQB7CwXQ12G9HhL6Ombf5bAcc7/XVTqaq2qwTSnf8AhaNu9bG7QJFTNhXsa2b5WmB3oPrY+65d3w1I/BmtMdp2knxIucr8tPRVP6m1tZ+q7DbyUreXAU6ePp8N4JqV2vc3yFzhz9ZmOSrYJWzz4O/p2WDGuAPEAEaeFrePqtStgYysbsHUg24XK2G9AxvcOEOk5x3L6RZ/5XE4D/STttxHwt+rz/T+Var+tZGn89PyoO5wqtxtcV25a9SjmMwOYvay6P4m6u/CYTSG8bXW+hCn4b0gqXiUWcRdcW7mHw/aKmHxFBz6xrmLWaBMl1xA56HVUMbnrBRx1lFMGxhufEndbI5+YWCijh6Z0UzCXEqrsDCU6W067GNDQ2h3WjS+Wdfwo2L1U9RgEMkpuS7M+tlt0kTI657Wi1h+yy+x69T+0GOk5zjId1gmHfqV12Jww/0d7LfKGZeQuFJp3v66Dv2vzmtDVaBtoR0BPvw1zDST8KG/v/cVIgDFcveSrbTa3Gceh/zsPXa9vqIDh995v0pNA52FOgqv+HM0h3O9vpkfVbs4FTtx/wBzCCPv+4We/id/xqX/AJR/zXRfAv8A8SX/AKvwpmO9ozksau4UJERERERVqPhb8QoE3aO5lXYezbyCmVvE75FW4ezbyCjTdo7mV4WRY0RERFW3Z20cHW4kZmlmVw5wYMj1BCjY5hIxOl6G9iDcHx0+t1uUFX1aXbtcaLVVsXsiq/jPtULpIh4k9S0WK5OOn+JaaLq0YBbawN2mw8Cc1ZdJhsrukdr5qFvlvA3Fua2mCKVOYJsXExeOQsr/AMNYG/DY3OlN3vte2gA/zmp2J1zalwDNAuzb+3KFXA0qDHE1GlkiCNAQb/laeEYPV0+Ly1MjbMdtWNxvIKz1lZDJSNjacxZcmw94mYbC1aQa/jVM0OEQ2RDTOttVtYrgUtfXxTucOjZbLO5sbnwz0WGkr2QU7owDtG+f0UrZO1X4es2sJcWzYk3BkQT+VYxDDoqyldTOyB4DS2a06eqfDKJNbLqxO8lV2J7S1rGVMmWwkdJvzhakOA07KHqUhL2XvnkeO62SzPxCQz9M0AFTcdjH1nuqVDL3RJ00AA09AFTpaaKlibDELNGg+q1JpXSvL3nMr4LYWNERERERERe6FFz3BjRLnOgDqSscsrImGR5sBmSvpjC9wa3Urv2psOth/GAY8RbJDSdAbLQoMWpq3sifC+V+Xu4WxUUUsH6v8Kaqa1URERERF+teQQQSCDII1EaEFfJa0gtIyK9DiDcaqrQ3lxjNK9T/ABHN/qlSpcAw2X9UDfIW+y22YjUt0efv914dt2ua7cSXA1WwJiAQLQQORC+xg9IKN1GG/Ib5c87j8Lw1spmExPzBaKt/EBxb3aDG1CAC4un6ET+7LmYvgiMPtJMSzcLW/NvpmqbscJHysseKkN3mcMZ2sMAkQ5gMgiIIn8A+4Csu+H43YX/T3PvbR1tDe4y+nJaYxFwqunA8loBvHs5jziWUndoIJjLFzqZ0BPVc4cAxuSIUcko6IeO4eV8uCpdfoWuMzW/N78lB2PtgOx7cTWIaC9xJuQO6QBa/QLocTwpzcHdRUrbkAAaC/wAwJPDiVOpqsGsE0htr9l1/2+yntJ9djs1F7g1xE3aQ0Ewb2In8LVdgsk+BtpJG2kaLjTUEm19M9PNZuvNjrjK03aft/C+e/m06OIq03Unh4FMgkAiL+oC+vhPDqmip5GVDNkk31B3eBK+cXqI5ntMZvkswurUhERERERVqPhb8QoE3aO5lXYezbyCmVvE75FW4ezbyCjTdo7mV4WRY0RERERERERERERERERERERERERFd2BsDjEPrEsodebvbpyv6jqoGLY11YGOnAdJw3D9+Xgc1Ro6HpSHSZNWqbu5gywgUxBFn5jPoc2YgH3AFlyJx7E2yAmTT+2w9LbIJ8iSMjnlev1ClLbBvnf8Ak/ZSt392a1LEtqENcynLrOhzrHLAPqQenqq+MfEFLUUDoWktc/LMXA456eHHwWpR4dLHOHnMDNdW9+xq2Ke2tTp5Ybkdmc2bG2h/EdVqfDmK02HxGmmkvncWBtn5ed+Cy4jSSVLhIxtt2ZXrY+6tBrJrNNV+hALgAfKCCI5amfQL4xP4kq3yAUrthu7IEkccwfoLeJ3e02Gwtb/uDaPvl9fRS9vbtNvUwocWCzmm4n/pfz9v81Wwn4gebRVxAcdDpl4jdz9bLUq8Pb+uDTh+xWVIXXKOiIiIiIiIiIiIiIiIiIiIiIiIiIiIq1Hwt+IUCbtHcyrsPZt5BTK3id8ircPZt5BRpu0dzK8LIsaIiIiIiIiIiIiIiIiIiIiIiIi1O7O7ocRVrC0S2n16Of0b6WJ9BdcljeOFgMFMc97uHg3ifHMDTN2SsUNBe0kvkPyff0Wor4xtJs5g22pIB/8A2/75c+UipJKg22S7yv795m2VZ8rYxe9vfv3rPp7zYaTLzm8wBBHUyB3tBqqL/h+uLRssy4Egj6nK3hpwWsMQgvmfP3qrWCxzXtDqb2O/ujmyG7QYiWcj6KHVUT4n7ErC3MW2t5z37xxPBb0UzXjaYQct27yXRUq02+FwbTESSbDu2PXwkX9lrsimeLubd5vkBmfm/e9gshcxuhsP4XA/bGGzBjXtqvAIAMZW+zfu9z63W+zCq4tMjmGNptp+o8zfdllkOAuLLXNVBfZB2j9F9Bj6jhByhpEd2CB+OixdRhY64uTrncH9veZX307yLblnttbu06k1Gnh1NTJGR3rfQ+oP4XS4bjssFonDbZ4A7Q98CMuO5TamgZJdwNj9D79hYghd2Ddc+UXqIiIiIiIiIiIiIiIiIiIiIiIiKtR8LfiFAm7R3Mq7D2beQUyt4nfIq3D2beQUabtHcyvCyLGiIiIiIiIiIiIiIiIiIiIiIq1DYubCvxPEaMroDbyY15dS2+lzKjy4tsV7aPoybjXK3hv4A335ZBbrKMOpzNtabvfkvVDA8MA1nvYXtlrJc0H5vggaaf5JJV9M4inaHBpzORI5NuCed+QK+mQlgvISCd2nqffkv2pg32qMouMOylv/ABWuBBgtdf1BI0MaFfLaqI3ifKBcXB/Q4EbiMvAi+ovcEL10Tv1tZ5fqB9/Rd1HD8R0Ow9VuYaPpvc2bXFQDMDbmDz9loyTiFt2TtdbuuaDyLSdk+o3DxWdkZkPzMIvxBP11+/4XXsGnUo1Tw6TuFUIa7O14y6iRaS0AzcW56LTxWSGpgAmlG2zMbJab6HPOwJItrY6DVZqRr4pDsN+U63vl/CpbepP4D6bGZg4TEOLpMAXiJy3I6+6l4TLF1pssj7Wy1FrZ3yvfXTw3Cy2qtruiLGi91j8Ps+pF8PUkNOtOocxMBotpEyu0lrodr5Z22JH9zRYDXnfRRWQPtnGcr7jmvezdnVy/viuymAXOcQ5ul4k9Sf3zWOsrqUR/7ZY9xsAMjrlp4W5ZZkDNewU8218wIG/ULsxeCbU7rXPYZIAc4vaeoPSBGZ3hBstOCrfD87mhwyuQA0+B8bn9Lf1EZ+BzyQh+QJHnce+J0Gi5dl7AdW4oc9rHU2TBm51ERqC0O09Fs1+NNpjEWsLg82uLZbt5yINtctRqsMFCZNq5sW+/3UYq2FoFERERERERERERERERERERERERVqPhb8QoE3aO5lXYezbyCmVvE75FW4ezbyCjTdo7mV4WRY0RERERERERERERERERERF98FQc97WtZnJcO7eD7xcD1lYKmVkUTnvdsgA55fnL6LJExz3gNF1osdwXVc9Gg5vApAZHZgXOmGSCTIhua1zzlc3SipjgMdTOHdIT8wtYC13bhnc24AWtZVZejc/ajZbZGnE6D9/3VzdjZOakKn980vqkvY4AgiSJLnNvpPW657HsT6OoMXynYADXAkEG19Guy4cFv0NNtMDsxc5g/wAhcO2NjGgXOaGcJ1XK0McA42uHU3jI42/li0qlhmLNqw1jydsC5uCQM9zmnaA/6r7lr1NKYiSLbJNsj+DkfJc2z9lOrEsY2LTlc0hh9mmwM82PHsFtVmJMpQJJXeFwQXeozIHB7DzKxxUzpPlaP298nKo3CM4RDxkqscC4wS4m4BLzHLmQCYg5gbyTUymoBjO0xwyzAAGuQF757gSBe4LSMtoRN6P5siPX198M75/Ongp5awbdREOHqIH4A6LJJWBpzPs6g87nzJ3lfIiv79+7cF4Gy4NhEkWHQAgRPsz7X1/U2nO/H1JBz9XeQXyKe2g4fa37L9q4TLaLzy/pz5W5wB0EexVIkz3eP5/O7M7nG/ro9n37924BUtm7AY6mXVrBwAaNIA0kaEdG3HPvEypNfjkzJxHS5lt7njf6jxdcO3fKBsjagomOYXS7/fLy056qBtLA+GtUbnpMewlwlocypIaAAc8gzBJFz0sujoqy5dTxO2HvDsjYkPbmb5bGY1A3C+typ00OkjhcC3mD53UjeWmDU4rKLqVN4zCQdTMzJIFwbCLKzgr3Nh6GWYPezLK2g03A6Wve+e9aNc0F+21myDmo6srRREREREREREREREREREREREVaj4W/EKBN2juZV2Hs28gplbxO+RVuHs28go03aO5leFkWNERERERERERERERERERERWN0qL3YlnDe1jwCQT7Gbc+sHoovxBJCyheZmFzcshzy/bLNb2HNe6cbBsVSwxpGs92Lc0t7Yc8EwXNFrESWgudaymzCcUrG4c0g7Hy3AuA487XNhnn45rbZsGUmoP8AdnzH4zK2+y6zsrs9ShkNT+6yEQGcv/hcDXwx7bDFE/aA+faBuXaHjzV6B5sdpwtfK3BcG8+IolrcxoPpNzEtc8TnPgiJMXdMKhgFPUh52Q9sh2QCAbbP93AX0tda9c+MgX2S0X1O/d+VH2JtCqGNIrYMNYS0N4uQQbmWu9efqVcxahpnSuDopCXWJOxtZjLUDhqPAXWjTTyBos9uW69suSuY3aTSy9fDA5e+WVRH4bqVztJh7mS/LBIe6HNP3/SFvy1LS39bfGx9lSG7coNa5rKzQSQAY8N7vHqBJHrrKtuwWsfI18kVwLm19csmnwJyPhpYZLTFXCGkNf74rpdtDZcWeGv5VAHcQHzZtSffVagoviHbu6O7e4S3Ytwtew8swsxmoLZOseOd/VfbYleliYEkvy97K12WeuaIA9ysOKQVOH3IbZt8rkXtyvcnjYfcr7pXxz77nwTaGIcymcz2ZxXAkwBTbIBbF9JFu7PWLr2igZJP8jDsbJyzJc7UG+WvG7rcL5LyaQtZm4Xv6D3yuodGsHUMQyGkDZ1PvAj+WSCWTA5aaRyldBJE5lXTyXIvK/IjvZH5rXPnrewvYLQa4Ohkbb+0fTwXFvGyscNhn1KjHMywwCZ0bGuthJJvJK3cGdSsrqiOGMtdfMm1tT6ZnQZaLBWiUwRue4Eblml1CkoiIiIiIiIiIiIiIiIiIiIiKtR8LfiFAm7R3Mq7D2beQUyt4nfIq3D2beQUabtHcyvCyLGiIiIiIiIiIiIiIiIiIiIqGwXURWbxw40oMhpueggeKTaPVTcWbUupXdVID8rX+p8LDO/hotqjMYlHS6e/VfXHtYTiG082VtYObmJLiAXNcTIBk5gTOkLHSukAgfLa7mkG2Qvk4W1yFiBxvdfcwaekDNAb+PD3wUmFWutJfqIiItJuXh21ahpmM3iAOh0mRztNjaYXM/E1Q+mgEw00NtRy4Z2zGdrqrhbGyP2DqtlX3RwbyCaJaSDORzgAbctOui4WL4oxOJpAl2gLagE2568Pd1cdhdM4glluS4hungo8FWzHPkuIs0wQeQVD/U2LF/6m5lrbAXzcL3G/1Nlg/plJbQ7zrwVLZ+ysPRADWEAU87wXvOWdJBMHQ/Sl1eJ11S4l77knZb8rRe3lfePVbUNNDEAGi2Vzmf8ACzzK4qUHVM1Ug4nP3DMNLhl8Xs0QJAIk6LpnRGGsbCA24Zs5i1zbPTmTc52NhqpoeHxF9zrfLhfx8vzoo9d7mUajtA7DUmaNBk6mYl3dB7wjUAzCtRsZJVRsvctfI7U2sMuNhYkfKQd5FrrSeXNic7iGjd7OW9fHbbsNwaIpB4qFgL8xMaWiR3ry2eWVZ8MFcamY1BGxc7Nhnrzy3G2+/hZY6sw9EwMBvv8Ae/h5KGrqnIiIiIiIiIiIiIiIiIiIiIiKtR8LfiFAm7R3Mq7D2beQUyt4nfIq3D2beQUabtHcyvCyLGiIiIiIiIiIiIiIiIiIiIuzZGKdSrMe3KSHaOIDT7k2AWliFMyopnxPvYjdmfK29Z6aUxyhw/hV94hVp4kPrhg4tMZmsIMBwAfAFxckgnmOajYK6nmoTFSEnYJsSCMwflz5WvbcbWC3q3pGT7UtvmGYHA6+/uotXC5Hw+cma7gJkeYctLq6yo6SLaZbatoePA+a0HRbD7O04+C0uGwWCxAeaTX5mN56nnmyj1kGCOULlp6vFaFzBUOFnHdoPC5z8Rkd4PFVWQ0swcYwbj370VrA7l4ZwDjckTlBJaJ5CDOs8yoVX8XVzHFjRYDK5AubeVuG5b0WEQOFz/HvzUvbGwqWD4NWg+qXur5YJERedIIH5Kr4bjFRifTQVTGhrWg3F731Gtx9FqVFHHS7EkRNyVVZt/vua9wYc4AMktcIbJgE8wRbrzUd+CXha+Nu2LG+gINzxA3cd40C3BW/OQ42+35XVi8bUaxxc8BhBu4OvMRYgCLnU8lqwUcL5GhjPmFtCPG+YJN9NBvyWWSZ7WkuOXmp52lUxYNJtnVO6S2wAiS6HSZi2ugKojD4cOcKiQXazOx1vfTKwsNdNbXWt1h9QOjGp9713193qvDLM7XMz5uHFnAZe5J0EtMchPop0ePU5nEpYWutbavpe/zeJzF95t4rZfQydHs3uNbcdMveixu26YNWnh6QY2o1rQ8hwDXVI5OMC0R7krucMkIp5KuoJLHElotmGX4C5z+wCh1QBlbDGACLX5r3vpiapqNpVWsbwwQMhBkfylwGhj210Cx/DUFMIXTwEnb1uLWO8DiPXmV7ikkheI3gC3BZxdKpaIiIiIiIiIiIiIiIiIiIiIirUfC34hQJu0dzKuw9m3kFMreJ3yKtw9m3kFGm7R3MrwsixoiIiIiIiIiIiIiIiIiIiIDF14RcWKA2V9wo1sNmdUqvxmbutLpMSbC2l80a2UEGppq7ZZG1sFsza2f72Fr6Kmeilp7ucTJwVncHbwthasR/yif9H9R9dFA+LcFfnXU+R/uA/wDL9/Xit3CK0dhJ5fsthj8BmjI2mDmBcTaRzFhfRcTSV7mX6Vzjllvz45lW5oNq2yAuLEYZzW1JDAHeDJ3i0CSbd3lPNb8FTG+SMNJJH6trK5OQ732+ywPjc1rr2z0tnbf4Ljw7ZqtbH8phoIMGCHggnqM3K63pXhtOXk8M89L3bY28bb8lgYLyAW971I2nssVKhfLQSZy2a2CR3tbG9x1KtUGIOihEdiQN+ZOW7lwO8BaU9MHvLvpp5/urddjcQ0UzDXBl4aDbS4nrPJQonPo3mbNwJ4nXXLLhbfY+i33ATN2ND7HFetkbAfRqhxLSA3zOJGoFiNPysWI45HVUxja0gk8ABx1B18s/t7T0TopA4n6r93o28cJSiWmu+QwDQDzH2/zXmA4I3E6nasRE3XxPAc/oF7X1ppo/+Y6fusLu/SoEvqYh72Og8N0xLuoMag89L3X6Ji0lWA2KkYHDLaHBvDkeGvBc/RthN3zEg7j4qRia7nmXOc60AuMmOQJVeGJkTdloA5ZC60ZJC83Juvksq+ERERERERERERERERERERERFWo+FvxCgTdo7mVdh7NvIKZW8TvkVbh7NvIKNN2juZXhZFjREREREREREREREREREREREVHYW1nYWpxGhpOWIdce8a2vzCm4phrMQg6J5I5a8uGfIrapKo079oC6obxbLDYrU6mdzgXvDRGS46eGA5gjXmp+EYiXXp5WbAadlt/7svrezjfTctmtpgP9xjrk5m279tQr+7W8naGtoViBWDhkc7R8ag/9UT7rm8bwDqL3VVMCYzfaaNW+I8L+nJUqGv6doikPzDQ8f5WkrbLLyMxAAqBwyZm6eJpbJEOuD1C5eLExCw7AJJBB2rO5G9gfl1HA+Cpupi858b5Ze771+7QwTLZWjiQSDeYGsOFwe9/mvKKrlzMjjsZA6Wz0uN+nkvZom/2jP3vUHA1G1qrmMpVGmSWOL+4Sb5iD0N49SuhqWSUtO2SSVp0DgBnYZWuLa6eQU+JzZZC1rSOGeS7cSGmBToucKbxJp2a6NW2vlm8f9IWjTukZd00wG2DbattC+h4XtkeFys79k2DGXtw05cv2Xz3g2i3CMDn8N1Q1C5rACHHXLLpmBaTZZMHoXYlK5sW01gABcbWGl7DS5ztrbUr5rJxTMBfYnhv9ViMLTfjq+es8hrngOfHdbqQ0cmiGuj2XfTPiwqk6KmZcgGzd50F/HMi+83UCNrqybalNgd/vkuneXaRDRhBlcykRDwILvfkeRkRpzWtg1AC817rh0n9p0HLhv1v5LLXVFm9XGYbvWdXRqWiIiIiIiIiIiIiIiIiIiIiIiIq1Hwt+IUCbtHcyrsPZt5BTK3id8ircPZt5BRpu0dzK8LIsaIiIiIiIiIiIiIiIiIiIiIiIiq7F25Uwwext21PFcggXHd5A319ApOJYRDXObI/VmnDz4jw8StylrHwAtGh95Khjth06r/8AcS6oGUpeS4at5AWMmJnS/JTaXGJqeK+KAMLnWAsdD9LC9ra5ZralomSO/wDS52Gfkqm7e+DqUUcVMaNqamxjvH+YSCMw6KRjnwqyovUUFr726eOXA+B47lt0WKujtHUevv7qpi8G88Wu0hzDXzMM5hlLWjM0ibXNvQHqpVPVxDoqV4IcGgHdmHE2INs/HeCRrZbUkTztSjMXy35WAXx2JhaeYufBOTusbTGYmLmQ23TXrKzYpUT9GGR5C+bi7K18sifM5cLL5pY2X2negH8LztPb1LBg0qAD8Q4xDSXNaSbA+YiwjX20X1Q4JU4o4TVZ2Yhnnk4+PgDrf76ryetjpRsRZvPoP3WXp7MrV4xWILjRdVAe/M0EA/zXsADaPxC61+IU1LeipABI0XDbGxPDjc8fMlSG00stppv0k5m/vT+F99q7ZbSbUw2GJOGeJkm4zQSG9ALiDrdYKDC31D2VlaLTNysNMsrniTrcaZLJUVbYw6GH9B/Kza6ZSkRERERERERERERERERERERERERFWo+FvxCgTdo7mVdh7NvIKZW8TvkVbh7NvIKNN2juZXhZFjREREREREREREREREREREREREREXTgsfUokmm4tJEGIv6ey1qmjgqQBM3aA0/fn9llinkivsG11eobZoYh1JmJaGUqTDdsd4gCJAE3JcYFrrnZcKq6JkslE7akkIyN8s9xJtkLZnPJUmVcU5a2YWa36/Tnou3ZYr4WnxsPUbUouxBa2kSTnGkiwhxIOlrc1pV/VMRm6tWRlsgaCXgWtv4m4AI1uc92q2KcTU7OkhddpNrcf5VPaVXF4h78O0NwzeDm171SRYZgLDMQDz91KoocOoYWVbyZztW8G58L62BI3cltTuqZnmJvyC1/E+ys7TxeFwraNSic9dpOdp8Jm4uW3AIGkEe66V9NX175oaj5InW2SNctdHZX8bg8lMEtPThj483DXhn5fZTNp7aqVswnLSc7NwxGUc+Q689VVosKgpQ11rvAttG9z9fpotSeskluNGncpqprUREREREREREREREREREREREREREREVaj4W/EKBN2juZV2Hs28gplbxO+RVuHs28go03aO5leFkWNERERERERERERERERERERERERU93tjOxlU0muDSKRfJBOhaIt8lJxjFmYZAJntLgSBl4gn8LboqQ1TywG1hdcOIoFj3M1LahbbnBiyowyiSJsmgIB9Rda72FryzhktJhtx6zmtL6lKm53hY494849/RcvN8YUjHubGxzw3VwGX+FVZg0paC5wBO5Rdo4OthanDqWc2HDm0iZBE2ImfzKu0VXTYhB0sOYNwdxvvB8bfSy0J4paZ+w/Ueiu7M2BiceztDq0GcoLpkhvqOQJP0ufr8coMGk6oyG++wtYX5+GqowUU9Y3pXP8AYXFvFuw/CMa91Rr8z8tgZ0Jm/st7BviKLE5HRxxluyL525LXrcOdTNDi691y7B2DVxbiKcBrfE52gnQepW3i2NU2GsBmzJ0A1Kw0dDJUkhug3r77f3XrYQB7i19MmMzZseUg6e6wYT8RUuJOMbLteNx/CyVmGy0w2jmOKhq8p6IiIiIiIiIiIiIiIiIiIiIiIiIirUfC34hQJu0dzKuw9m3kFMreJ3yKtw9m3kFGm7R3MrwsixoiIiIiIiIiIiIiIiIiIiIiIiLWfw0/70//ANI7/VTXG/HH/wBcz/rH/i5WsC7d3L8hQ8RTc7FuazxnGEN98xj9roYXsjw9r5P0hgvy2c1Pe1zqkhuu1+V/Sdq1sIKlDtT2CvT7zYJABMSY6SOfRfluHw4k6Kb+nsJifkbgE2H5sc7Lqah9OHs6cjaGayX8SKdTtDHujhuoxTj0N59Zd9ELsvgp8PUnMZfaDvmv46W8MvW6i421/TBx0IyVfZe08G/A06VSqaQbDXBrocSLk2vBN1GrcPxSHF5J4IxJtXIJFwAd24XGn1W9BUUz6RrHu2bZeKh72bE4LGVqdV1TDvdAzOzQSCRfQggFdB8P4waqV9NPEGSt1sLXGnla4U/EaTo2iRjtphXbuTi6bsPWwjqnCqPcS10xqALHqMv7Wh8T0s8dbDXsj6RrLAjXQk/W/qFnwqVjoXwF2yTv8lfxeAbS2bVpGpxQ2k7vG99QBrEFc9TVslRjsc4j2NojLTK1vqqMkIjoXMLtqwOa/li/WlyCIiIiIiIiIiIiIiIiIiIiIiIiIirUfC34hQJu0dzKuw9m3kFMreJ3yKtw9m3kFGm7R3MrwsixoiIiIiIiIiIiIiIiIiIiIiIiK7udtanha7qlTNlNAtsJMksP/tK574lwubEaRsMNrhwOeWQBH5VHDKplPKXP0tb6hTK2Liu6szXjl7Z95EqtHTA0op5O6Gn0sVqOl/3jI3jf6rW1N5sDXy1MRhyazRFhIPpNrehXHM+HsWo7xUdRaM8ciPoc+StHEaSazpo/mCg7z7dOMqB2XLTY2GN99SfUwPpdDgeDNwyEs2tpzjcn37Km19aal4NrAaKnszbuCNBlLEYcTTFnNAvpJPOTF1KrsGxRtU+oo6j9eoO7w3iw3LcgraUxCOaPT39VybzbxNxDGUaVPh0KZkDmSBAsLACStzBMCfRSPqaiTblfqd3H62CwV1e2dojjbZoXRsXbuEFAUMRhwQHTmaJk9Tzzclr4ng+JOqzVUdRYkWsd3gN1vJZaWtphEIpmab029vSypR7NhqfDo89ATzgAaCefNeYT8OSQ1RrayTbk3cBuv+24LyrxJr4uhhbstWWXWqQiIiIiIiIiIiIiIiIiIiIiIiIiIq1Hwt+IUCbtHcyrsPZt5BTK3id8ircPZt5BRpu0dzK8LIsaIiIiIiIiIiIiIiIiIiIiIiIiIiIiIiIiIiIiIiIiIiIiIiIiIiIiIiIiIiIiIiIiIiIirUfC34hQJu0dzKuw9m3kFyVMG4kmRcrfjrY2sAsdB71WjJRvc8kELz2J3Vv7X31+Pgffmvj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u+myAB0CkyyBzyRxKqRsLWA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02" name="AutoShape 6" descr="data:image/jpeg;base64,/9j/4AAQSkZJRgABAQAAAQABAAD/2wCEAAkGBxIREhUSExQSFhEVDR0XFxgXGRsYFxggGiMYIBkXGhcYKCkgHRwlGxccITUhJikrLi4uHCAzODMsNygtLisBCgoKDg0OGxAQGjQlICQ4LTQ4MjQ3NC0uMjQsNDcsODM3NTI3NCw0NjA4MTQ0MjIuLzQ0LDQtLC4yLDQ0LC0sLP/AABEIAK4BIgMBEQACEQEDEQH/xAAbAAEBAQEBAQEBAAAAAAAAAAAABQYEAgMBB//EAEEQAAEDAgMFCAIAAwUFCQAAAAEAAhEDIQQSMQUGE0FRFCIyUmFxcpGBoQdCwRUjgrGyFiQzQ2IlNFNzdMLR0vH/xAAbAQEBAAMBAQEAAAAAAAAAAAAABQMEBgECB//EAD8RAAEDAgMECAUDAwIFBQAAAAEAAgMEEQUhMRJBUXETFDNSYYGR8AYiobHBMtHhFULxFiNDYnKSsiQlNDXC/9oADAMBAAIRAxEAPwDH1qrsxufEea6SKKMxt+UaDcoMsrw93zHUrxxneZ32Vk6GPuj0WP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U6J7o+IUOZoEjrDeVaiJLGnwCmVvE75FXIezbyCizdo7mV4WRY0RERERERERERERERERERERERERERERERERERERERERERERERERERERERERERERERERERFWo+FvxCgTdo7mVdh7NvIKZW8TvkVbh7NvIKNN2juZXhZFjREREREREREREREREXbQ2PiH+GjVP8AhI/zWjLidHF+uVo8wthlJO7Rh9F01t2sWxjqj6RaxrZJJaIHtMrVix/DppmwRyhznaAA/e1vqsrsPqGsL3NsByX1wu6eMqAEUiGkSC5zRrzuZWKo+JsMgcWvlzG4An8W+q+o8Mqn5hv2Xw25sKrhMnFLJeCRlJMREzIHVZ8KxqnxLb6C/wAtr3Ftb+PgsdXRSU1tu2alqstRbLA7vYShQZWxr3A1AC1om03FmiSYuuHqsdxGrrH02GMBDNSbbst+QG7xV2Ggp4oRJUnXd/hce9O79OjTZiMO4uoPMXvE6Gehg66Fb2A45PVTPo6xuzK3yv8Aznu1GawV9DHEwTQm7StJRwWBw+Dp1q1FhBptk5Q5xLvdcxJW4vV4nJTU0xFi6wvYABVWxUsNM2SRg3blj958Zhar2HDU8jQwh3dDZM209F22CUtfBG4V0m24nLO9h6BQ6+WnkcDA2w9FwbK2e/EVW0meJx1OgA1P4C36+tjoqd1RJo368B5rWp4HTyCNu9bH/ZLA5+B2h/aI0luvxj8xMriP9T4v0fWurjoeNjpzv9bWVz+l0m10XSfP5LN0thO7YMI8wc8Zhe0SCPcLqnYww4aa+IXFr287EeSltoj1rq7z71Whq/w7d/LXH5b/AFBXMx/Hcf8AxIT5FUnYCf7X/RZTauyauGqcOo2CfCRcO9QV2GH4nT18PSwOuN/EeBUeopZYH7Dx/K/K+yMQzxUao/wn+i+osSo5uzlafMI+knZqw+i43AixsVuAgi4WuQRqvxeoiIiIiIiIiIiIiIiIiIq1Hwt+IUCbtHcyrsPZt5BTK3id8ircPZt5BRpu0dzK8LIsaIiIio7vbLOKrtpTAMlx5gDWPXkpmMYiMPpHVFrkZAeJW1RU3WJRHdbGvgtk0qnZ3iKggEkusT1doCuJiq/iOoh63Gfl1tlp4DX6q4+HDo39C7Xz+68Vd1MHh6jjXqAUXNHDDn5TN8wkagDLf1WSP4nxOsgaKSK8jf1WFxbcfC+fovk4ZSwyEyu+U6Zrqxew9mUKbar2nhuIyuzOcDNxotSnxnHqyZ0ERG229xYC27es0lHQQsD3DI81mcFgaGI2gKdIThi+Yv4WtBIve7rfldXVVlVRYMZZz/vAWvlqTYeGikxwxT1uzGPk/YKzvlu7Rp0BWoMA4dTvwSZGh/Idb76KD8NY9VVFWaerffaHy3sM9eA1H44rfxOgiZCJIhoc/fgqu7m9vbKxpcLIBTLpzZiYIGkCNVHxr4X/AKZTCcy7RuBa1tfMrbosU6zLsbNsr63Wf3u3mr8SvhoZw5LNO8RbnK6b4c+HqQQw1ue3rrldTcRxGXbfDlbRbHEYerUwrG0qvCeabO/0ECVxMc8EGJyPqIukbd/y+NzZXHse+nAjdsnLNfzferCmlVDTiDiHZJLiZyny6mNF+nYBUCopy9tOIRfIAWuLa6C/ouWxCMxvDTJtn7fUqIVdC0Ftv4hsJp4WoJ4fCI9BIYR9j/JcL8HODJqqJ369r7Eg+h+6vYyCWROGlv2Ss0t2MA+xdVBZPq+RH4BK9ic2T4ocY9zc/wDtt+wRwLcLG1vOXqtBWxVGjgKTq9PiU+GwZYBuRYw6y5qOmqarGZo6WTYdd2dyMr55jNU3yxRUbXStuMsv8r+dbdxdKrWc+izh0yBDYa2IF7Nsv03CqaempmxVD9twvncn6nNcvVyxySl0bbDhp9lX/h0R2wT/AOA6Pe39JUX4zDjhht3m3+v5st3BbdZz4FcWSp/aEX4nb/z4tfaP0t/bh/o1/wCzo/8A8+/NYLP67bftflabakf2xQjXIJ94f/SFy+HX/wBMTX/5vuFWnt/U2W4fuu/bG72IqYoYilWDGy20uB7sTYWMxopuG4/Qw4d1SohLj824WzJO/MLYqaGd9R0sb7aKRv7jWPxGHpNIL6b+9HIuLIb793T1Vj4Qo5IaOed4s14y5NBz+v0Wli0rXzxsGZGvnZareDF4qkGnD0hVuc4PLpFwuQwalw+oLxWS9Hpb87irFXLPGAYW7XFYejQftHHxVZw8rf7xomQGcr8yTC/QJZ48Ewe8D9u/6Tx2s7+SgNY6uq7SNtbUclaGJ2W+qcJwWNglvEytaJGvf8X5Kgmmx+KnFf0xJyOxcnI/8v6fILe6SgfIYNgDdf8AnVZCpsVzsUcNSIf34a7lGuYkdAu1bizGYeK2oGzlmN99LeuiiGjJqDDGb+K0Dtwm3Y3FMNYNksyj/wC0gesLmW/GrriR9MRGctq/8WPK/mqRwUfpEg2uHsqJsLY4qYwYasHC7g4CxloJ1/C6DFsUMGGmspiD+ki+mZA/K0KSkD6noZfFdG9G7wwtem1uY0qkQTrqA4T+QfytbAMcdiNK977B7NbacQffBZa6gFPM1o/S5fm+exaeEqMbTzQ6mScxnmvfhnFp8SgfJMBcG2WW5eYnSR0z2hm9Z5dIpiIiIiIirUfC34hQJu0dzKuw9m3kFMreJ3yKtw9m3kFGm7R3MrwsixoiIiKvuvWrU64q0abqhYO80D+U2Kj45FTT0hgqJAwO0J4jNbuHulZLtxtvbXktjUxuzcc7LVbw68x3pY8EWjMLG/I/S4hlJjuEs2qd23Hrl8zbcjmPL1VwzUNW60gs7xyPqs9vtsmphzTmq+pSdOXOZLSIkfRF10nwvikNc15EQZILXsLA33/wpuKUz4S35iWnS+5V97B/2bhz6s/0lRvh8/8Av1Ryf/5BbuIj/wBAzy+y5f4ZYaatWp5KYaP8RP8ARq2/jqp2aaKEf3En/t/ysGBR3kc/gPv/AIWvwWyC2nVpVH52VajjERlzzIHXquLq8VbJNFPAzYdGGjW99nT9uStxUpax7HuuHX+qxe5GHdQ2g+k7xNpPafwWmfyB+13fxTOyqwZs7NCWn1ULCozFWFjtQCFJ3zEY2v8AMftrVW+GjfC4OR+5WniYtVP97lvMZhqVfBU6T6raYNNhJkTaLQV+e0s9RSYrLURQl9nPFrHeT4LopY45qVsbnWyCxO8ezsJRYzgVuLUL+9cGBHQeq73Bq7EqqV5q4dhlsuN/P9lAraemiYOiftFQF0KmrUbE3xdRpCjVptq02+GdQOl7FcpifwsypnNRBIY3nW2h8dxVelxUxR9HI3aAXDvHvHUxmUEBlNt2sF76ST7LewXAYcMDnNJc92rj9veq163EH1NhawG5UNt7zUq2DZh2tqB7ckkxl7ovEGVOwv4enpMTkrHuaWu2rAXv8xvwt9Vs1WIxy0wiaDcW+iyq65R10bPxr6FRtVhhzXSOnqD6ELWrKSOrgdBKLtd7+iywzOheHt1C2P8AtvQni9l/3jLGbu/6tYXFf6Qq9noOs/7V9M/tp70Vz+sQ32+j+fj/ADqoWydrZsczE1nATVJceQsQB7CwXQ12G9HhL6Ombf5bAcc7/XVTqaq2qwTSnf8AhaNu9bG7QJFTNhXsa2b5WmB3oPrY+65d3w1I/BmtMdp2knxIucr8tPRVP6m1tZ+q7DbyUreXAU6ePp8N4JqV2vc3yFzhz9ZmOSrYJWzz4O/p2WDGuAPEAEaeFrePqtStgYysbsHUg24XK2G9AxvcOEOk5x3L6RZ/5XE4D/STttxHwt+rz/T+Var+tZGn89PyoO5wqtxtcV25a9SjmMwOYvay6P4m6u/CYTSG8bXW+hCn4b0gqXiUWcRdcW7mHw/aKmHxFBz6xrmLWaBMl1xA56HVUMbnrBRx1lFMGxhufEndbI5+YWCijh6Z0UzCXEqrsDCU6W067GNDQ2h3WjS+Wdfwo2L1U9RgEMkpuS7M+tlt0kTI657Wi1h+yy+x69T+0GOk5zjId1gmHfqV12Jww/0d7LfKGZeQuFJp3v66Dv2vzmtDVaBtoR0BPvw1zDST8KG/v/cVIgDFcveSrbTa3Gceh/zsPXa9vqIDh995v0pNA52FOgqv+HM0h3O9vpkfVbs4FTtx/wBzCCPv+4We/id/xqX/AJR/zXRfAv8A8SX/AKvwpmO9ozksau4UJERERERVqPhb8QoE3aO5lXYezbyCmVvE75FW4ezbyCjTdo7mV4WRY0RERFW3Z20cHW4kZmlmVw5wYMj1BCjY5hIxOl6G9iDcHx0+t1uUFX1aXbtcaLVVsXsiq/jPtULpIh4k9S0WK5OOn+JaaLq0YBbawN2mw8Cc1ZdJhsrukdr5qFvlvA3Fua2mCKVOYJsXExeOQsr/AMNYG/DY3OlN3vte2gA/zmp2J1zalwDNAuzb+3KFXA0qDHE1GlkiCNAQb/laeEYPV0+Ly1MjbMdtWNxvIKz1lZDJSNjacxZcmw94mYbC1aQa/jVM0OEQ2RDTOttVtYrgUtfXxTucOjZbLO5sbnwz0WGkr2QU7owDtG+f0UrZO1X4es2sJcWzYk3BkQT+VYxDDoqyldTOyB4DS2a06eqfDKJNbLqxO8lV2J7S1rGVMmWwkdJvzhakOA07KHqUhL2XvnkeO62SzPxCQz9M0AFTcdjH1nuqVDL3RJ00AA09AFTpaaKlibDELNGg+q1JpXSvL3nMr4LYWNERERERERe6FFz3BjRLnOgDqSscsrImGR5sBmSvpjC9wa3Urv2psOth/GAY8RbJDSdAbLQoMWpq3sifC+V+Xu4WxUUUsH6v8Kaqa1URERERF+teQQQSCDII1EaEFfJa0gtIyK9DiDcaqrQ3lxjNK9T/ABHN/qlSpcAw2X9UDfIW+y22YjUt0efv914dt2ua7cSXA1WwJiAQLQQORC+xg9IKN1GG/Ib5c87j8Lw1spmExPzBaKt/EBxb3aDG1CAC4un6ET+7LmYvgiMPtJMSzcLW/NvpmqbscJHysseKkN3mcMZ2sMAkQ5gMgiIIn8A+4Csu+H43YX/T3PvbR1tDe4y+nJaYxFwqunA8loBvHs5jziWUndoIJjLFzqZ0BPVc4cAxuSIUcko6IeO4eV8uCpdfoWuMzW/N78lB2PtgOx7cTWIaC9xJuQO6QBa/QLocTwpzcHdRUrbkAAaC/wAwJPDiVOpqsGsE0htr9l1/2+yntJ9djs1F7g1xE3aQ0Ewb2In8LVdgsk+BtpJG2kaLjTUEm19M9PNZuvNjrjK03aft/C+e/m06OIq03Unh4FMgkAiL+oC+vhPDqmip5GVDNkk31B3eBK+cXqI5ntMZvkswurUhERERERVqPhb8QoE3aO5lXYezbyCmVvE75FW4ezbyCjTdo7mV4WRY0RERERERERERERERERERERERERFd2BsDjEPrEsodebvbpyv6jqoGLY11YGOnAdJw3D9+Xgc1Ro6HpSHSZNWqbu5gywgUxBFn5jPoc2YgH3AFlyJx7E2yAmTT+2w9LbIJ8iSMjnlev1ClLbBvnf8Ak/ZSt392a1LEtqENcynLrOhzrHLAPqQenqq+MfEFLUUDoWktc/LMXA456eHHwWpR4dLHOHnMDNdW9+xq2Ke2tTp5Ybkdmc2bG2h/EdVqfDmK02HxGmmkvncWBtn5ed+Cy4jSSVLhIxtt2ZXrY+6tBrJrNNV+hALgAfKCCI5amfQL4xP4kq3yAUrthu7IEkccwfoLeJ3e02Gwtb/uDaPvl9fRS9vbtNvUwocWCzmm4n/pfz9v81Wwn4gebRVxAcdDpl4jdz9bLUq8Pb+uDTh+xWVIXXKOiIiIiIiIiIiIiIiIiIiIiIiIiIiIq1Hwt+IUCbtHcyrsPZt5BTK3id8ircPZt5BRpu0dzK8LIsaIiIiIiIiIiIiIiIiIiIiIiIi1O7O7ocRVrC0S2n16Of0b6WJ9BdcljeOFgMFMc97uHg3ifHMDTN2SsUNBe0kvkPyff0Wor4xtJs5g22pIB/8A2/75c+UipJKg22S7yv795m2VZ8rYxe9vfv3rPp7zYaTLzm8wBBHUyB3tBqqL/h+uLRssy4Egj6nK3hpwWsMQgvmfP3qrWCxzXtDqb2O/ujmyG7QYiWcj6KHVUT4n7ErC3MW2t5z37xxPBb0UzXjaYQct27yXRUq02+FwbTESSbDu2PXwkX9lrsimeLubd5vkBmfm/e9gshcxuhsP4XA/bGGzBjXtqvAIAMZW+zfu9z63W+zCq4tMjmGNptp+o8zfdllkOAuLLXNVBfZB2j9F9Bj6jhByhpEd2CB+OixdRhY64uTrncH9veZX307yLblnttbu06k1Gnh1NTJGR3rfQ+oP4XS4bjssFonDbZ4A7Q98CMuO5TamgZJdwNj9D79hYghd2Ddc+UXqIiIiIiIiIiIiIiIiIiIiIiIiKtR8LfiFAm7R3Mq7D2beQUyt4nfIq3D2beQUabtHcyvCyLGiIiIiIiIiIiIiIiIiIiIiIq1DYubCvxPEaMroDbyY15dS2+lzKjy4tsV7aPoybjXK3hv4A335ZBbrKMOpzNtabvfkvVDA8MA1nvYXtlrJc0H5vggaaf5JJV9M4inaHBpzORI5NuCed+QK+mQlgvISCd2nqffkv2pg32qMouMOylv/ABWuBBgtdf1BI0MaFfLaqI3ifKBcXB/Q4EbiMvAi+ovcEL10Tv1tZ5fqB9/Rd1HD8R0Ow9VuYaPpvc2bXFQDMDbmDz9loyTiFt2TtdbuuaDyLSdk+o3DxWdkZkPzMIvxBP11+/4XXsGnUo1Tw6TuFUIa7O14y6iRaS0AzcW56LTxWSGpgAmlG2zMbJab6HPOwJItrY6DVZqRr4pDsN+U63vl/CpbepP4D6bGZg4TEOLpMAXiJy3I6+6l4TLF1pssj7Wy1FrZ3yvfXTw3Cy2qtruiLGi91j8Ps+pF8PUkNOtOocxMBotpEyu0lrodr5Z22JH9zRYDXnfRRWQPtnGcr7jmvezdnVy/viuymAXOcQ5ul4k9Sf3zWOsrqUR/7ZY9xsAMjrlp4W5ZZkDNewU8218wIG/ULsxeCbU7rXPYZIAc4vaeoPSBGZ3hBstOCrfD87mhwyuQA0+B8bn9Lf1EZ+BzyQh+QJHnce+J0Gi5dl7AdW4oc9rHU2TBm51ERqC0O09Fs1+NNpjEWsLg82uLZbt5yINtctRqsMFCZNq5sW+/3UYq2FoFERERERERERERERERERERERERVqPhb8QoE3aO5lXYezbyCmVvE75FW4ezbyCjTdo7mV4WRY0RERERERERERERERERERF98FQc97WtZnJcO7eD7xcD1lYKmVkUTnvdsgA55fnL6LJExz3gNF1osdwXVc9Gg5vApAZHZgXOmGSCTIhua1zzlc3SipjgMdTOHdIT8wtYC13bhnc24AWtZVZejc/ajZbZGnE6D9/3VzdjZOakKn980vqkvY4AgiSJLnNvpPW657HsT6OoMXynYADXAkEG19Guy4cFv0NNtMDsxc5g/wAhcO2NjGgXOaGcJ1XK0McA42uHU3jI42/li0qlhmLNqw1jydsC5uCQM9zmnaA/6r7lr1NKYiSLbJNsj+DkfJc2z9lOrEsY2LTlc0hh9mmwM82PHsFtVmJMpQJJXeFwQXeozIHB7DzKxxUzpPlaP298nKo3CM4RDxkqscC4wS4m4BLzHLmQCYg5gbyTUymoBjO0xwyzAAGuQF757gSBe4LSMtoRN6P5siPX198M75/Ongp5awbdREOHqIH4A6LJJWBpzPs6g87nzJ3lfIiv79+7cF4Gy4NhEkWHQAgRPsz7X1/U2nO/H1JBz9XeQXyKe2g4fa37L9q4TLaLzy/pz5W5wB0EexVIkz3eP5/O7M7nG/ro9n37924BUtm7AY6mXVrBwAaNIA0kaEdG3HPvEypNfjkzJxHS5lt7njf6jxdcO3fKBsjagomOYXS7/fLy056qBtLA+GtUbnpMewlwlocypIaAAc8gzBJFz0sujoqy5dTxO2HvDsjYkPbmb5bGY1A3C+typ00OkjhcC3mD53UjeWmDU4rKLqVN4zCQdTMzJIFwbCLKzgr3Nh6GWYPezLK2g03A6Wve+e9aNc0F+21myDmo6srRREREREREREREREREREREREVaj4W/EKBN2juZV2Hs28gplbxO+RVuHs28go03aO5leFkWNERERERERERERERERERERWN0qL3YlnDe1jwCQT7Gbc+sHoovxBJCyheZmFzcshzy/bLNb2HNe6cbBsVSwxpGs92Lc0t7Yc8EwXNFrESWgudaymzCcUrG4c0g7Hy3AuA487XNhnn45rbZsGUmoP8AdnzH4zK2+y6zsrs9ShkNT+6yEQGcv/hcDXwx7bDFE/aA+faBuXaHjzV6B5sdpwtfK3BcG8+IolrcxoPpNzEtc8TnPgiJMXdMKhgFPUh52Q9sh2QCAbbP93AX0tda9c+MgX2S0X1O/d+VH2JtCqGNIrYMNYS0N4uQQbmWu9efqVcxahpnSuDopCXWJOxtZjLUDhqPAXWjTTyBos9uW69suSuY3aTSy9fDA5e+WVRH4bqVztJh7mS/LBIe6HNP3/SFvy1LS39bfGx9lSG7coNa5rKzQSQAY8N7vHqBJHrrKtuwWsfI18kVwLm19csmnwJyPhpYZLTFXCGkNf74rpdtDZcWeGv5VAHcQHzZtSffVagoviHbu6O7e4S3Ytwtew8swsxmoLZOseOd/VfbYleliYEkvy97K12WeuaIA9ysOKQVOH3IbZt8rkXtyvcnjYfcr7pXxz77nwTaGIcymcz2ZxXAkwBTbIBbF9JFu7PWLr2igZJP8jDsbJyzJc7UG+WvG7rcL5LyaQtZm4Xv6D3yuodGsHUMQyGkDZ1PvAj+WSCWTA5aaRyldBJE5lXTyXIvK/IjvZH5rXPnrewvYLQa4Ohkbb+0fTwXFvGyscNhn1KjHMywwCZ0bGuthJJvJK3cGdSsrqiOGMtdfMm1tT6ZnQZaLBWiUwRue4Eblml1CkoiIiIiIiIiIiIiIiIiIiIiKtR8LfiFAm7R3Mq7D2beQUyt4nfIq3D2beQUabtHcyvCyLGiIiIiIiIiIiIiIiIiIiIqGwXURWbxw40oMhpueggeKTaPVTcWbUupXdVID8rX+p8LDO/hotqjMYlHS6e/VfXHtYTiG082VtYObmJLiAXNcTIBk5gTOkLHSukAgfLa7mkG2Qvk4W1yFiBxvdfcwaekDNAb+PD3wUmFWutJfqIiItJuXh21ahpmM3iAOh0mRztNjaYXM/E1Q+mgEw00NtRy4Z2zGdrqrhbGyP2DqtlX3RwbyCaJaSDORzgAbctOui4WL4oxOJpAl2gLagE2568Pd1cdhdM4glluS4hungo8FWzHPkuIs0wQeQVD/U2LF/6m5lrbAXzcL3G/1Nlg/plJbQ7zrwVLZ+ysPRADWEAU87wXvOWdJBMHQ/Sl1eJ11S4l77knZb8rRe3lfePVbUNNDEAGi2Vzmf8ACzzK4qUHVM1Ug4nP3DMNLhl8Xs0QJAIk6LpnRGGsbCA24Zs5i1zbPTmTc52NhqpoeHxF9zrfLhfx8vzoo9d7mUajtA7DUmaNBk6mYl3dB7wjUAzCtRsZJVRsvctfI7U2sMuNhYkfKQd5FrrSeXNic7iGjd7OW9fHbbsNwaIpB4qFgL8xMaWiR3ry2eWVZ8MFcamY1BGxc7Nhnrzy3G2+/hZY6sw9EwMBvv8Ae/h5KGrqnIiIiIiIiIiIiIiIiIiIiIiKtR8LfiFAm7R3Mq7D2beQUyt4nfIq3D2beQUabtHcyvCyLGiIiIiIiIiIiIiIiIiIiIuzZGKdSrMe3KSHaOIDT7k2AWliFMyopnxPvYjdmfK29Z6aUxyhw/hV94hVp4kPrhg4tMZmsIMBwAfAFxckgnmOajYK6nmoTFSEnYJsSCMwflz5WvbcbWC3q3pGT7UtvmGYHA6+/uotXC5Hw+cma7gJkeYctLq6yo6SLaZbatoePA+a0HRbD7O04+C0uGwWCxAeaTX5mN56nnmyj1kGCOULlp6vFaFzBUOFnHdoPC5z8Rkd4PFVWQ0swcYwbj370VrA7l4ZwDjckTlBJaJ5CDOs8yoVX8XVzHFjRYDK5AubeVuG5b0WEQOFz/HvzUvbGwqWD4NWg+qXur5YJERedIIH5Kr4bjFRifTQVTGhrWg3F731Gtx9FqVFHHS7EkRNyVVZt/vua9wYc4AMktcIbJgE8wRbrzUd+CXha+Nu2LG+gINzxA3cd40C3BW/OQ42+35XVi8bUaxxc8BhBu4OvMRYgCLnU8lqwUcL5GhjPmFtCPG+YJN9NBvyWWSZ7WkuOXmp52lUxYNJtnVO6S2wAiS6HSZi2ugKojD4cOcKiQXazOx1vfTKwsNdNbXWt1h9QOjGp9713193qvDLM7XMz5uHFnAZe5J0EtMchPop0ePU5nEpYWutbavpe/zeJzF95t4rZfQydHs3uNbcdMveixu26YNWnh6QY2o1rQ8hwDXVI5OMC0R7krucMkIp5KuoJLHElotmGX4C5z+wCh1QBlbDGACLX5r3vpiapqNpVWsbwwQMhBkfylwGhj210Cx/DUFMIXTwEnb1uLWO8DiPXmV7ikkheI3gC3BZxdKpaIiIiIiIiIiIiIiIiIiIiIirUfC34hQJu0dzKuw9m3kFMreJ3yKtw9m3kFGm7R3MrwsixoiIiIiIiIiIiIiIiIiIiIDF14RcWKA2V9wo1sNmdUqvxmbutLpMSbC2l80a2UEGppq7ZZG1sFsza2f72Fr6Kmeilp7ucTJwVncHbwthasR/yif9H9R9dFA+LcFfnXU+R/uA/wDL9/Xit3CK0dhJ5fsthj8BmjI2mDmBcTaRzFhfRcTSV7mX6Vzjllvz45lW5oNq2yAuLEYZzW1JDAHeDJ3i0CSbd3lPNb8FTG+SMNJJH6trK5OQ732+ywPjc1rr2z0tnbf4Ljw7ZqtbH8phoIMGCHggnqM3K63pXhtOXk8M89L3bY28bb8lgYLyAW971I2nssVKhfLQSZy2a2CR3tbG9x1KtUGIOihEdiQN+ZOW7lwO8BaU9MHvLvpp5/urddjcQ0UzDXBl4aDbS4nrPJQonPo3mbNwJ4nXXLLhbfY+i33ATN2ND7HFetkbAfRqhxLSA3zOJGoFiNPysWI45HVUxja0gk8ABx1B18s/t7T0TopA4n6r93o28cJSiWmu+QwDQDzH2/zXmA4I3E6nasRE3XxPAc/oF7X1ppo/+Y6fusLu/SoEvqYh72Og8N0xLuoMag89L3X6Ji0lWA2KkYHDLaHBvDkeGvBc/RthN3zEg7j4qRia7nmXOc60AuMmOQJVeGJkTdloA5ZC60ZJC83Juvksq+ERERERERERERERERERERERFWo+FvxCgTdo7mVdh7NvIKZW8TvkVbh7NvIKNN2juZXhZFjREREREREREREREREREREREVHYW1nYWpxGhpOWIdce8a2vzCm4phrMQg6J5I5a8uGfIrapKo079oC6obxbLDYrU6mdzgXvDRGS46eGA5gjXmp+EYiXXp5WbAadlt/7svrezjfTctmtpgP9xjrk5m279tQr+7W8naGtoViBWDhkc7R8ag/9UT7rm8bwDqL3VVMCYzfaaNW+I8L+nJUqGv6doikPzDQ8f5WkrbLLyMxAAqBwyZm6eJpbJEOuD1C5eLExCw7AJJBB2rO5G9gfl1HA+Cpupi858b5Ze771+7QwTLZWjiQSDeYGsOFwe9/mvKKrlzMjjsZA6Wz0uN+nkvZom/2jP3vUHA1G1qrmMpVGmSWOL+4Sb5iD0N49SuhqWSUtO2SSVp0DgBnYZWuLa6eQU+JzZZC1rSOGeS7cSGmBToucKbxJp2a6NW2vlm8f9IWjTukZd00wG2DbattC+h4XtkeFys79k2DGXtw05cv2Xz3g2i3CMDn8N1Q1C5rACHHXLLpmBaTZZMHoXYlK5sW01gABcbWGl7DS5ztrbUr5rJxTMBfYnhv9ViMLTfjq+es8hrngOfHdbqQ0cmiGuj2XfTPiwqk6KmZcgGzd50F/HMi+83UCNrqybalNgd/vkuneXaRDRhBlcykRDwILvfkeRkRpzWtg1AC817rh0n9p0HLhv1v5LLXVFm9XGYbvWdXRqWiIiIiIiIiIiIiIiIiIiIiIiIq1Hwt+IUCbtHcyrsPZt5BTK3id8ircPZt5BRpu0dzK8LIsaIiIiIiIiIiIiIiIiIiIiIiIiq7F25Uwwext21PFcggXHd5A319ApOJYRDXObI/VmnDz4jw8StylrHwAtGh95Khjth06r/8AcS6oGUpeS4at5AWMmJnS/JTaXGJqeK+KAMLnWAsdD9LC9ra5ZralomSO/wDS52Gfkqm7e+DqUUcVMaNqamxjvH+YSCMw6KRjnwqyovUUFr726eOXA+B47lt0WKujtHUevv7qpi8G88Wu0hzDXzMM5hlLWjM0ibXNvQHqpVPVxDoqV4IcGgHdmHE2INs/HeCRrZbUkTztSjMXy35WAXx2JhaeYufBOTusbTGYmLmQ23TXrKzYpUT9GGR5C+bi7K18sifM5cLL5pY2X2negH8LztPb1LBg0qAD8Q4xDSXNaSbA+YiwjX20X1Q4JU4o4TVZ2Yhnnk4+PgDrf76ryetjpRsRZvPoP3WXp7MrV4xWILjRdVAe/M0EA/zXsADaPxC61+IU1LeipABI0XDbGxPDjc8fMlSG00stppv0k5m/vT+F99q7ZbSbUw2GJOGeJkm4zQSG9ALiDrdYKDC31D2VlaLTNysNMsrniTrcaZLJUVbYw6GH9B/Kza6ZSkRERERERERERERERERERERERERFWo+FvxCgTdo7mVdh7NvIKZW8TvkVbh7NvIKNN2juZXhZFjREREREREREREREREREREREREREXTgsfUokmm4tJEGIv6ey1qmjgqQBM3aA0/fn9llinkivsG11eobZoYh1JmJaGUqTDdsd4gCJAE3JcYFrrnZcKq6JkslE7akkIyN8s9xJtkLZnPJUmVcU5a2YWa36/Tnou3ZYr4WnxsPUbUouxBa2kSTnGkiwhxIOlrc1pV/VMRm6tWRlsgaCXgWtv4m4AI1uc92q2KcTU7OkhddpNrcf5VPaVXF4h78O0NwzeDm171SRYZgLDMQDz91KoocOoYWVbyZztW8G58L62BI3cltTuqZnmJvyC1/E+ys7TxeFwraNSic9dpOdp8Jm4uW3AIGkEe66V9NX175oaj5InW2SNctdHZX8bg8lMEtPThj483DXhn5fZTNp7aqVswnLSc7NwxGUc+Q689VVosKgpQ11rvAttG9z9fpotSeskluNGncpqprUREREREREREREREREREREREREREREVaj4W/EKBN2juZV2Hs28gplbxO+RVuHs28go03aO5leFkWNERERERERERERERERERERERERU93tjOxlU0muDSKRfJBOhaIt8lJxjFmYZAJntLgSBl4gn8LboqQ1TywG1hdcOIoFj3M1LahbbnBiyowyiSJsmgIB9Rda72FryzhktJhtx6zmtL6lKm53hY494849/RcvN8YUjHubGxzw3VwGX+FVZg0paC5wBO5Rdo4OthanDqWc2HDm0iZBE2ImfzKu0VXTYhB0sOYNwdxvvB8bfSy0J4paZ+w/Ueiu7M2BiceztDq0GcoLpkhvqOQJP0ufr8coMGk6oyG++wtYX5+GqowUU9Y3pXP8AYXFvFuw/CMa91Rr8z8tgZ0Jm/st7BviKLE5HRxxluyL525LXrcOdTNDi691y7B2DVxbiKcBrfE52gnQepW3i2NU2GsBmzJ0A1Kw0dDJUkhug3r77f3XrYQB7i19MmMzZseUg6e6wYT8RUuJOMbLteNx/CyVmGy0w2jmOKhq8p6IiIiIiIiIiIiIiIiIiIiIiIiIirUfC34hQJu0dzKuw9m3kFMreJ3yKtw9m3kFGm7R3MrwsixoiIiIiIiIiIiIiIiIiIiIiIiLWfw0/70//ANI7/VTXG/HH/wBcz/rH/i5WsC7d3L8hQ8RTc7FuazxnGEN98xj9roYXsjw9r5P0hgvy2c1Pe1zqkhuu1+V/Sdq1sIKlDtT2CvT7zYJABMSY6SOfRfluHw4k6Kb+nsJifkbgE2H5sc7Lqah9OHs6cjaGayX8SKdTtDHujhuoxTj0N59Zd9ELsvgp8PUnMZfaDvmv46W8MvW6i421/TBx0IyVfZe08G/A06VSqaQbDXBrocSLk2vBN1GrcPxSHF5J4IxJtXIJFwAd24XGn1W9BUUz6RrHu2bZeKh72bE4LGVqdV1TDvdAzOzQSCRfQggFdB8P4waqV9NPEGSt1sLXGnla4U/EaTo2iRjtphXbuTi6bsPWwjqnCqPcS10xqALHqMv7Wh8T0s8dbDXsj6RrLAjXQk/W/qFnwqVjoXwF2yTv8lfxeAbS2bVpGpxQ2k7vG99QBrEFc9TVslRjsc4j2NojLTK1vqqMkIjoXMLtqwOa/li/WlyCIiIiIiIiIiIiIiIiIiIiIiIiIirUfC34hQJu0dzKuw9m3kFMreJ3yKtw9m3kFGm7R3MrwsixoiIiIiIiIiIiIiIiIiIiIiIiK7udtanha7qlTNlNAtsJMksP/tK574lwubEaRsMNrhwOeWQBH5VHDKplPKXP0tb6hTK2Liu6szXjl7Z95EqtHTA0op5O6Gn0sVqOl/3jI3jf6rW1N5sDXy1MRhyazRFhIPpNrehXHM+HsWo7xUdRaM8ciPoc+StHEaSazpo/mCg7z7dOMqB2XLTY2GN99SfUwPpdDgeDNwyEs2tpzjcn37Km19aal4NrAaKnszbuCNBlLEYcTTFnNAvpJPOTF1KrsGxRtU+oo6j9eoO7w3iw3LcgraUxCOaPT39VybzbxNxDGUaVPh0KZkDmSBAsLACStzBMCfRSPqaiTblfqd3H62CwV1e2dojjbZoXRsXbuEFAUMRhwQHTmaJk9Tzzclr4ng+JOqzVUdRYkWsd3gN1vJZaWtphEIpmab029vSypR7NhqfDo89ATzgAaCefNeYT8OSQ1RrayTbk3cBuv+24LyrxJr4uhhbstWWXWqQiIiIiIiIiIiIiIiIiIiIiIiIiIq1Hwt+IUCbtHcyrsPZt5BTK3id8ircPZt5BRpu0dzK8LIsaIiIiIiIiIiIiIiIiIiIiIiIiIiIiIiIiIiIiIiIiIiIiIiIiIiIiIiIiIiIiIiIiIiIirUfC34hQJu0dzKuw9m3kFyVMG4kmRcrfjrY2sAsdB71WjJRvc8kELz2J3Vv7X31+Pgffmvj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u+myAB0CkyyBzyRxKqRsLWA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04" name="AutoShape 8" descr="data:image/jpeg;base64,/9j/4AAQSkZJRgABAQAAAQABAAD/2wCEAAkGBxIREhUSExQSFhEVDR0XFxgXGRsYFxggGiMYIBkXGhcYKCkgHRwlGxccITUhJikrLi4uHCAzODMsNygtLisBCgoKDg0OGxAQGjQlICQ4LTQ4MjQ3NC0uMjQsNDcsODM3NTI3NCw0NjA4MTQ0MjIuLzQ0LDQtLC4yLDQ0LC0sLP/AABEIAK4BIgMBEQACEQEDEQH/xAAbAAEBAQEBAQEBAAAAAAAAAAAABQYEAgMBB//EAEEQAAEDAgMFCAIAAwUFCQAAAAEAAhEDIQQSMQUGE0FRFCIyUmFxcpGBoQdCwRUjgrGyFiQzQ2IlNFNzdMLR0vH/xAAbAQEBAAMBAQEAAAAAAAAAAAAABQMEBgECB//EAD8RAAEDAgMECAUDAwIFBQAAAAEAAgMEEQUhMRJBUXETFDNSYYGR8AYiobHBMtHhFULxFiNDYnKSsiQlNDXC/9oADAMBAAIRAxEAPwDH1qrsxufEea6SKKMxt+UaDcoMsrw93zHUrxxneZ32Vk6GPuj0WP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OM7zO+ynQx90eidNJ3j6pxneZ32U6GPuj0TppO8fVU6J7o+IUOZoEjrDeVaiJLGnwCmVvE75FXIezbyCizdo7mV4WRY0RERERERERERERERERERERERERERERERERERERERERERERERERERERERERERERERERERFWo+FvxCgTdo7mVdh7NvIKZW8TvkVbh7NvIKNN2juZXhZFjREREREREREREREREXbQ2PiH+GjVP8AhI/zWjLidHF+uVo8wthlJO7Rh9F01t2sWxjqj6RaxrZJJaIHtMrVix/DppmwRyhznaAA/e1vqsrsPqGsL3NsByX1wu6eMqAEUiGkSC5zRrzuZWKo+JsMgcWvlzG4An8W+q+o8Mqn5hv2Xw25sKrhMnFLJeCRlJMREzIHVZ8KxqnxLb6C/wAtr3Ftb+PgsdXRSU1tu2alqstRbLA7vYShQZWxr3A1AC1om03FmiSYuuHqsdxGrrH02GMBDNSbbst+QG7xV2Ggp4oRJUnXd/hce9O79OjTZiMO4uoPMXvE6Gehg66Fb2A45PVTPo6xuzK3yv8Aznu1GawV9DHEwTQm7StJRwWBw+Dp1q1FhBptk5Q5xLvdcxJW4vV4nJTU0xFi6wvYABVWxUsNM2SRg3blj958Zhar2HDU8jQwh3dDZM209F22CUtfBG4V0m24nLO9h6BQ6+WnkcDA2w9FwbK2e/EVW0meJx1OgA1P4C36+tjoqd1RJo368B5rWp4HTyCNu9bH/ZLA5+B2h/aI0luvxj8xMriP9T4v0fWurjoeNjpzv9bWVz+l0m10XSfP5LN0thO7YMI8wc8Zhe0SCPcLqnYww4aa+IXFr287EeSltoj1rq7z71Whq/w7d/LXH5b/AFBXMx/Hcf8AxIT5FUnYCf7X/RZTauyauGqcOo2CfCRcO9QV2GH4nT18PSwOuN/EeBUeopZYH7Dx/K/K+yMQzxUao/wn+i+osSo5uzlafMI+knZqw+i43AixsVuAgi4WuQRqvxeoiIiIiIiIiIiIiIiIiIq1Hwt+IUCbtHcyrsPZt5BTK3id8ircPZt5BRpu0dzK8LIsaIiIio7vbLOKrtpTAMlx5gDWPXkpmMYiMPpHVFrkZAeJW1RU3WJRHdbGvgtk0qnZ3iKggEkusT1doCuJiq/iOoh63Gfl1tlp4DX6q4+HDo39C7Xz+68Vd1MHh6jjXqAUXNHDDn5TN8wkagDLf1WSP4nxOsgaKSK8jf1WFxbcfC+fovk4ZSwyEyu+U6Zrqxew9mUKbar2nhuIyuzOcDNxotSnxnHqyZ0ERG229xYC27es0lHQQsD3DI81mcFgaGI2gKdIThi+Yv4WtBIve7rfldXVVlVRYMZZz/vAWvlqTYeGikxwxT1uzGPk/YKzvlu7Rp0BWoMA4dTvwSZGh/Idb76KD8NY9VVFWaerffaHy3sM9eA1H44rfxOgiZCJIhoc/fgqu7m9vbKxpcLIBTLpzZiYIGkCNVHxr4X/AKZTCcy7RuBa1tfMrbosU6zLsbNsr63Wf3u3mr8SvhoZw5LNO8RbnK6b4c+HqQQw1ue3rrldTcRxGXbfDlbRbHEYerUwrG0qvCeabO/0ECVxMc8EGJyPqIukbd/y+NzZXHse+nAjdsnLNfzferCmlVDTiDiHZJLiZyny6mNF+nYBUCopy9tOIRfIAWuLa6C/ouWxCMxvDTJtn7fUqIVdC0Ftv4hsJp4WoJ4fCI9BIYR9j/JcL8HODJqqJ369r7Eg+h+6vYyCWROGlv2Ss0t2MA+xdVBZPq+RH4BK9ic2T4ocY9zc/wDtt+wRwLcLG1vOXqtBWxVGjgKTq9PiU+GwZYBuRYw6y5qOmqarGZo6WTYdd2dyMr55jNU3yxRUbXStuMsv8r+dbdxdKrWc+izh0yBDYa2IF7Nsv03CqaempmxVD9twvncn6nNcvVyxySl0bbDhp9lX/h0R2wT/AOA6Pe39JUX4zDjhht3m3+v5st3BbdZz4FcWSp/aEX4nb/z4tfaP0t/bh/o1/wCzo/8A8+/NYLP67bftflabakf2xQjXIJ94f/SFy+HX/wBMTX/5vuFWnt/U2W4fuu/bG72IqYoYilWDGy20uB7sTYWMxopuG4/Qw4d1SohLj824WzJO/MLYqaGd9R0sb7aKRv7jWPxGHpNIL6b+9HIuLIb793T1Vj4Qo5IaOed4s14y5NBz+v0Wli0rXzxsGZGvnZareDF4qkGnD0hVuc4PLpFwuQwalw+oLxWS9Hpb87irFXLPGAYW7XFYejQftHHxVZw8rf7xomQGcr8yTC/QJZ48Ewe8D9u/6Tx2s7+SgNY6uq7SNtbUclaGJ2W+qcJwWNglvEytaJGvf8X5Kgmmx+KnFf0xJyOxcnI/8v6fILe6SgfIYNgDdf8AnVZCpsVzsUcNSIf34a7lGuYkdAu1bizGYeK2oGzlmN99LeuiiGjJqDDGb+K0Dtwm3Y3FMNYNksyj/wC0gesLmW/GrriR9MRGctq/8WPK/mqRwUfpEg2uHsqJsLY4qYwYasHC7g4CxloJ1/C6DFsUMGGmspiD+ki+mZA/K0KSkD6noZfFdG9G7wwtem1uY0qkQTrqA4T+QfytbAMcdiNK977B7NbacQffBZa6gFPM1o/S5fm+exaeEqMbTzQ6mScxnmvfhnFp8SgfJMBcG2WW5eYnSR0z2hm9Z5dIpiIiIiIirUfC34hQJu0dzKuw9m3kFMreJ3yKtw9m3kFGm7R3MrwsixoiIiKvuvWrU64q0abqhYO80D+U2Kj45FTT0hgqJAwO0J4jNbuHulZLtxtvbXktjUxuzcc7LVbw68x3pY8EWjMLG/I/S4hlJjuEs2qd23Hrl8zbcjmPL1VwzUNW60gs7xyPqs9vtsmphzTmq+pSdOXOZLSIkfRF10nwvikNc15EQZILXsLA33/wpuKUz4S35iWnS+5V97B/2bhz6s/0lRvh8/8Av1Ryf/5BbuIj/wBAzy+y5f4ZYaatWp5KYaP8RP8ARq2/jqp2aaKEf3En/t/ysGBR3kc/gPv/AIWvwWyC2nVpVH52VajjERlzzIHXquLq8VbJNFPAzYdGGjW99nT9uStxUpax7HuuHX+qxe5GHdQ2g+k7xNpPafwWmfyB+13fxTOyqwZs7NCWn1ULCozFWFjtQCFJ3zEY2v8AMftrVW+GjfC4OR+5WniYtVP97lvMZhqVfBU6T6raYNNhJkTaLQV+e0s9RSYrLURQl9nPFrHeT4LopY45qVsbnWyCxO8ezsJRYzgVuLUL+9cGBHQeq73Bq7EqqV5q4dhlsuN/P9lAraemiYOiftFQF0KmrUbE3xdRpCjVptq02+GdQOl7FcpifwsypnNRBIY3nW2h8dxVelxUxR9HI3aAXDvHvHUxmUEBlNt2sF76ST7LewXAYcMDnNJc92rj9veq163EH1NhawG5UNt7zUq2DZh2tqB7ckkxl7ovEGVOwv4enpMTkrHuaWu2rAXv8xvwt9Vs1WIxy0wiaDcW+iyq65R10bPxr6FRtVhhzXSOnqD6ELWrKSOrgdBKLtd7+iywzOheHt1C2P8AtvQni9l/3jLGbu/6tYXFf6Qq9noOs/7V9M/tp70Vz+sQ32+j+fj/ADqoWydrZsczE1nATVJceQsQB7CwXQ12G9HhL6Ombf5bAcc7/XVTqaq2qwTSnf8AhaNu9bG7QJFTNhXsa2b5WmB3oPrY+65d3w1I/BmtMdp2knxIucr8tPRVP6m1tZ+q7DbyUreXAU6ePp8N4JqV2vc3yFzhz9ZmOSrYJWzz4O/p2WDGuAPEAEaeFrePqtStgYysbsHUg24XK2G9AxvcOEOk5x3L6RZ/5XE4D/STttxHwt+rz/T+Var+tZGn89PyoO5wqtxtcV25a9SjmMwOYvay6P4m6u/CYTSG8bXW+hCn4b0gqXiUWcRdcW7mHw/aKmHxFBz6xrmLWaBMl1xA56HVUMbnrBRx1lFMGxhufEndbI5+YWCijh6Z0UzCXEqrsDCU6W067GNDQ2h3WjS+Wdfwo2L1U9RgEMkpuS7M+tlt0kTI657Wi1h+yy+x69T+0GOk5zjId1gmHfqV12Jww/0d7LfKGZeQuFJp3v66Dv2vzmtDVaBtoR0BPvw1zDST8KG/v/cVIgDFcveSrbTa3Gceh/zsPXa9vqIDh995v0pNA52FOgqv+HM0h3O9vpkfVbs4FTtx/wBzCCPv+4We/id/xqX/AJR/zXRfAv8A8SX/AKvwpmO9ozksau4UJERERERVqPhb8QoE3aO5lXYezbyCmVvE75FW4ezbyCjTdo7mV4WRY0RERFW3Z20cHW4kZmlmVw5wYMj1BCjY5hIxOl6G9iDcHx0+t1uUFX1aXbtcaLVVsXsiq/jPtULpIh4k9S0WK5OOn+JaaLq0YBbawN2mw8Cc1ZdJhsrukdr5qFvlvA3Fua2mCKVOYJsXExeOQsr/AMNYG/DY3OlN3vte2gA/zmp2J1zalwDNAuzb+3KFXA0qDHE1GlkiCNAQb/laeEYPV0+Ly1MjbMdtWNxvIKz1lZDJSNjacxZcmw94mYbC1aQa/jVM0OEQ2RDTOttVtYrgUtfXxTucOjZbLO5sbnwz0WGkr2QU7owDtG+f0UrZO1X4es2sJcWzYk3BkQT+VYxDDoqyldTOyB4DS2a06eqfDKJNbLqxO8lV2J7S1rGVMmWwkdJvzhakOA07KHqUhL2XvnkeO62SzPxCQz9M0AFTcdjH1nuqVDL3RJ00AA09AFTpaaKlibDELNGg+q1JpXSvL3nMr4LYWNERERERERe6FFz3BjRLnOgDqSscsrImGR5sBmSvpjC9wa3Urv2psOth/GAY8RbJDSdAbLQoMWpq3sifC+V+Xu4WxUUUsH6v8Kaqa1URERERF+teQQQSCDII1EaEFfJa0gtIyK9DiDcaqrQ3lxjNK9T/ABHN/qlSpcAw2X9UDfIW+y22YjUt0efv914dt2ua7cSXA1WwJiAQLQQORC+xg9IKN1GG/Ib5c87j8Lw1spmExPzBaKt/EBxb3aDG1CAC4un6ET+7LmYvgiMPtJMSzcLW/NvpmqbscJHysseKkN3mcMZ2sMAkQ5gMgiIIn8A+4Csu+H43YX/T3PvbR1tDe4y+nJaYxFwqunA8loBvHs5jziWUndoIJjLFzqZ0BPVc4cAxuSIUcko6IeO4eV8uCpdfoWuMzW/N78lB2PtgOx7cTWIaC9xJuQO6QBa/QLocTwpzcHdRUrbkAAaC/wAwJPDiVOpqsGsE0htr9l1/2+yntJ9djs1F7g1xE3aQ0Ewb2In8LVdgsk+BtpJG2kaLjTUEm19M9PNZuvNjrjK03aft/C+e/m06OIq03Unh4FMgkAiL+oC+vhPDqmip5GVDNkk31B3eBK+cXqI5ntMZvkswurUhERERERVqPhb8QoE3aO5lXYezbyCmVvE75FW4ezbyCjTdo7mV4WRY0RERERERERERERERERERERERERFd2BsDjEPrEsodebvbpyv6jqoGLY11YGOnAdJw3D9+Xgc1Ro6HpSHSZNWqbu5gywgUxBFn5jPoc2YgH3AFlyJx7E2yAmTT+2w9LbIJ8iSMjnlev1ClLbBvnf8Ak/ZSt392a1LEtqENcynLrOhzrHLAPqQenqq+MfEFLUUDoWktc/LMXA456eHHwWpR4dLHOHnMDNdW9+xq2Ke2tTp5Ybkdmc2bG2h/EdVqfDmK02HxGmmkvncWBtn5ed+Cy4jSSVLhIxtt2ZXrY+6tBrJrNNV+hALgAfKCCI5amfQL4xP4kq3yAUrthu7IEkccwfoLeJ3e02Gwtb/uDaPvl9fRS9vbtNvUwocWCzmm4n/pfz9v81Wwn4gebRVxAcdDpl4jdz9bLUq8Pb+uDTh+xWVIXXKOiIiIiIiIiIiIiIiIiIiIiIiIiIiIq1Hwt+IUCbtHcyrsPZt5BTK3id8ircPZt5BRpu0dzK8LIsaIiIiIiIiIiIiIiIiIiIiIiIi1O7O7ocRVrC0S2n16Of0b6WJ9BdcljeOFgMFMc97uHg3ifHMDTN2SsUNBe0kvkPyff0Wor4xtJs5g22pIB/8A2/75c+UipJKg22S7yv795m2VZ8rYxe9vfv3rPp7zYaTLzm8wBBHUyB3tBqqL/h+uLRssy4Egj6nK3hpwWsMQgvmfP3qrWCxzXtDqb2O/ujmyG7QYiWcj6KHVUT4n7ErC3MW2t5z37xxPBb0UzXjaYQct27yXRUq02+FwbTESSbDu2PXwkX9lrsimeLubd5vkBmfm/e9gshcxuhsP4XA/bGGzBjXtqvAIAMZW+zfu9z63W+zCq4tMjmGNptp+o8zfdllkOAuLLXNVBfZB2j9F9Bj6jhByhpEd2CB+OixdRhY64uTrncH9veZX307yLblnttbu06k1Gnh1NTJGR3rfQ+oP4XS4bjssFonDbZ4A7Q98CMuO5TamgZJdwNj9D79hYghd2Ddc+UXqIiIiIiIiIiIiIiIiIiIiIiIiKtR8LfiFAm7R3Mq7D2beQUyt4nfIq3D2beQUabtHcyvCyLGiIiIiIiIiIiIiIiIiIiIiIq1DYubCvxPEaMroDbyY15dS2+lzKjy4tsV7aPoybjXK3hv4A335ZBbrKMOpzNtabvfkvVDA8MA1nvYXtlrJc0H5vggaaf5JJV9M4inaHBpzORI5NuCed+QK+mQlgvISCd2nqffkv2pg32qMouMOylv/ABWuBBgtdf1BI0MaFfLaqI3ifKBcXB/Q4EbiMvAi+ovcEL10Tv1tZ5fqB9/Rd1HD8R0Ow9VuYaPpvc2bXFQDMDbmDz9loyTiFt2TtdbuuaDyLSdk+o3DxWdkZkPzMIvxBP11+/4XXsGnUo1Tw6TuFUIa7O14y6iRaS0AzcW56LTxWSGpgAmlG2zMbJab6HPOwJItrY6DVZqRr4pDsN+U63vl/CpbepP4D6bGZg4TEOLpMAXiJy3I6+6l4TLF1pssj7Wy1FrZ3yvfXTw3Cy2qtruiLGi91j8Ps+pF8PUkNOtOocxMBotpEyu0lrodr5Z22JH9zRYDXnfRRWQPtnGcr7jmvezdnVy/viuymAXOcQ5ul4k9Sf3zWOsrqUR/7ZY9xsAMjrlp4W5ZZkDNewU8218wIG/ULsxeCbU7rXPYZIAc4vaeoPSBGZ3hBstOCrfD87mhwyuQA0+B8bn9Lf1EZ+BzyQh+QJHnce+J0Gi5dl7AdW4oc9rHU2TBm51ERqC0O09Fs1+NNpjEWsLg82uLZbt5yINtctRqsMFCZNq5sW+/3UYq2FoFERERERERERERERERERERERERVqPhb8QoE3aO5lXYezbyCmVvE75FW4ezbyCjTdo7mV4WRY0RERERERERERERERERERF98FQc97WtZnJcO7eD7xcD1lYKmVkUTnvdsgA55fnL6LJExz3gNF1osdwXVc9Gg5vApAZHZgXOmGSCTIhua1zzlc3SipjgMdTOHdIT8wtYC13bhnc24AWtZVZejc/ajZbZGnE6D9/3VzdjZOakKn980vqkvY4AgiSJLnNvpPW657HsT6OoMXynYADXAkEG19Guy4cFv0NNtMDsxc5g/wAhcO2NjGgXOaGcJ1XK0McA42uHU3jI42/li0qlhmLNqw1jydsC5uCQM9zmnaA/6r7lr1NKYiSLbJNsj+DkfJc2z9lOrEsY2LTlc0hh9mmwM82PHsFtVmJMpQJJXeFwQXeozIHB7DzKxxUzpPlaP298nKo3CM4RDxkqscC4wS4m4BLzHLmQCYg5gbyTUymoBjO0xwyzAAGuQF757gSBe4LSMtoRN6P5siPX198M75/Ongp5awbdREOHqIH4A6LJJWBpzPs6g87nzJ3lfIiv79+7cF4Gy4NhEkWHQAgRPsz7X1/U2nO/H1JBz9XeQXyKe2g4fa37L9q4TLaLzy/pz5W5wB0EexVIkz3eP5/O7M7nG/ro9n37924BUtm7AY6mXVrBwAaNIA0kaEdG3HPvEypNfjkzJxHS5lt7njf6jxdcO3fKBsjagomOYXS7/fLy056qBtLA+GtUbnpMewlwlocypIaAAc8gzBJFz0sujoqy5dTxO2HvDsjYkPbmb5bGY1A3C+typ00OkjhcC3mD53UjeWmDU4rKLqVN4zCQdTMzJIFwbCLKzgr3Nh6GWYPezLK2g03A6Wve+e9aNc0F+21myDmo6srRREREREREREREREREREREREVaj4W/EKBN2juZV2Hs28gplbxO+RVuHs28go03aO5leFkWNERERERERERERERERERERWN0qL3YlnDe1jwCQT7Gbc+sHoovxBJCyheZmFzcshzy/bLNb2HNe6cbBsVSwxpGs92Lc0t7Yc8EwXNFrESWgudaymzCcUrG4c0g7Hy3AuA487XNhnn45rbZsGUmoP8AdnzH4zK2+y6zsrs9ShkNT+6yEQGcv/hcDXwx7bDFE/aA+faBuXaHjzV6B5sdpwtfK3BcG8+IolrcxoPpNzEtc8TnPgiJMXdMKhgFPUh52Q9sh2QCAbbP93AX0tda9c+MgX2S0X1O/d+VH2JtCqGNIrYMNYS0N4uQQbmWu9efqVcxahpnSuDopCXWJOxtZjLUDhqPAXWjTTyBos9uW69suSuY3aTSy9fDA5e+WVRH4bqVztJh7mS/LBIe6HNP3/SFvy1LS39bfGx9lSG7coNa5rKzQSQAY8N7vHqBJHrrKtuwWsfI18kVwLm19csmnwJyPhpYZLTFXCGkNf74rpdtDZcWeGv5VAHcQHzZtSffVagoviHbu6O7e4S3Ytwtew8swsxmoLZOseOd/VfbYleliYEkvy97K12WeuaIA9ysOKQVOH3IbZt8rkXtyvcnjYfcr7pXxz77nwTaGIcymcz2ZxXAkwBTbIBbF9JFu7PWLr2igZJP8jDsbJyzJc7UG+WvG7rcL5LyaQtZm4Xv6D3yuodGsHUMQyGkDZ1PvAj+WSCWTA5aaRyldBJE5lXTyXIvK/IjvZH5rXPnrewvYLQa4Ohkbb+0fTwXFvGyscNhn1KjHMywwCZ0bGuthJJvJK3cGdSsrqiOGMtdfMm1tT6ZnQZaLBWiUwRue4Eblml1CkoiIiIiIiIiIiIiIiIiIiIiKtR8LfiFAm7R3Mq7D2beQUyt4nfIq3D2beQUabtHcyvCyLGiIiIiIiIiIiIiIiIiIiIqGwXURWbxw40oMhpueggeKTaPVTcWbUupXdVID8rX+p8LDO/hotqjMYlHS6e/VfXHtYTiG082VtYObmJLiAXNcTIBk5gTOkLHSukAgfLa7mkG2Qvk4W1yFiBxvdfcwaekDNAb+PD3wUmFWutJfqIiItJuXh21ahpmM3iAOh0mRztNjaYXM/E1Q+mgEw00NtRy4Z2zGdrqrhbGyP2DqtlX3RwbyCaJaSDORzgAbctOui4WL4oxOJpAl2gLagE2568Pd1cdhdM4glluS4hungo8FWzHPkuIs0wQeQVD/U2LF/6m5lrbAXzcL3G/1Nlg/plJbQ7zrwVLZ+ysPRADWEAU87wXvOWdJBMHQ/Sl1eJ11S4l77knZb8rRe3lfePVbUNNDEAGi2Vzmf8ACzzK4qUHVM1Ug4nP3DMNLhl8Xs0QJAIk6LpnRGGsbCA24Zs5i1zbPTmTc52NhqpoeHxF9zrfLhfx8vzoo9d7mUajtA7DUmaNBk6mYl3dB7wjUAzCtRsZJVRsvctfI7U2sMuNhYkfKQd5FrrSeXNic7iGjd7OW9fHbbsNwaIpB4qFgL8xMaWiR3ry2eWVZ8MFcamY1BGxc7Nhnrzy3G2+/hZY6sw9EwMBvv8Ae/h5KGrqnIiIiIiIiIiIiIiIiIiIiIiKtR8LfiFAm7R3Mq7D2beQUyt4nfIq3D2beQUabtHcyvCyLGiIiIiIiIiIiIiIiIiIiIuzZGKdSrMe3KSHaOIDT7k2AWliFMyopnxPvYjdmfK29Z6aUxyhw/hV94hVp4kPrhg4tMZmsIMBwAfAFxckgnmOajYK6nmoTFSEnYJsSCMwflz5WvbcbWC3q3pGT7UtvmGYHA6+/uotXC5Hw+cma7gJkeYctLq6yo6SLaZbatoePA+a0HRbD7O04+C0uGwWCxAeaTX5mN56nnmyj1kGCOULlp6vFaFzBUOFnHdoPC5z8Rkd4PFVWQ0swcYwbj370VrA7l4ZwDjckTlBJaJ5CDOs8yoVX8XVzHFjRYDK5AubeVuG5b0WEQOFz/HvzUvbGwqWD4NWg+qXur5YJERedIIH5Kr4bjFRifTQVTGhrWg3F731Gtx9FqVFHHS7EkRNyVVZt/vua9wYc4AMktcIbJgE8wRbrzUd+CXha+Nu2LG+gINzxA3cd40C3BW/OQ42+35XVi8bUaxxc8BhBu4OvMRYgCLnU8lqwUcL5GhjPmFtCPG+YJN9NBvyWWSZ7WkuOXmp52lUxYNJtnVO6S2wAiS6HSZi2ugKojD4cOcKiQXazOx1vfTKwsNdNbXWt1h9QOjGp9713193qvDLM7XMz5uHFnAZe5J0EtMchPop0ePU5nEpYWutbavpe/zeJzF95t4rZfQydHs3uNbcdMveixu26YNWnh6QY2o1rQ8hwDXVI5OMC0R7krucMkIp5KuoJLHElotmGX4C5z+wCh1QBlbDGACLX5r3vpiapqNpVWsbwwQMhBkfylwGhj210Cx/DUFMIXTwEnb1uLWO8DiPXmV7ikkheI3gC3BZxdKpaIiIiIiIiIiIiIiIiIiIiIirUfC34hQJu0dzKuw9m3kFMreJ3yKtw9m3kFGm7R3MrwsixoiIiIiIiIiIiIiIiIiIiIDF14RcWKA2V9wo1sNmdUqvxmbutLpMSbC2l80a2UEGppq7ZZG1sFsza2f72Fr6Kmeilp7ucTJwVncHbwthasR/yif9H9R9dFA+LcFfnXU+R/uA/wDL9/Xit3CK0dhJ5fsthj8BmjI2mDmBcTaRzFhfRcTSV7mX6Vzjllvz45lW5oNq2yAuLEYZzW1JDAHeDJ3i0CSbd3lPNb8FTG+SMNJJH6trK5OQ732+ywPjc1rr2z0tnbf4Ljw7ZqtbH8phoIMGCHggnqM3K63pXhtOXk8M89L3bY28bb8lgYLyAW971I2nssVKhfLQSZy2a2CR3tbG9x1KtUGIOihEdiQN+ZOW7lwO8BaU9MHvLvpp5/urddjcQ0UzDXBl4aDbS4nrPJQonPo3mbNwJ4nXXLLhbfY+i33ATN2ND7HFetkbAfRqhxLSA3zOJGoFiNPysWI45HVUxja0gk8ABx1B18s/t7T0TopA4n6r93o28cJSiWmu+QwDQDzH2/zXmA4I3E6nasRE3XxPAc/oF7X1ppo/+Y6fusLu/SoEvqYh72Og8N0xLuoMag89L3X6Ji0lWA2KkYHDLaHBvDkeGvBc/RthN3zEg7j4qRia7nmXOc60AuMmOQJVeGJkTdloA5ZC60ZJC83Juvksq+ERERERERERERERERERERERFWo+FvxCgTdo7mVdh7NvIKZW8TvkVbh7NvIKNN2juZXhZFjREREREREREREREREREREREVHYW1nYWpxGhpOWIdce8a2vzCm4phrMQg6J5I5a8uGfIrapKo079oC6obxbLDYrU6mdzgXvDRGS46eGA5gjXmp+EYiXXp5WbAadlt/7svrezjfTctmtpgP9xjrk5m279tQr+7W8naGtoViBWDhkc7R8ag/9UT7rm8bwDqL3VVMCYzfaaNW+I8L+nJUqGv6doikPzDQ8f5WkrbLLyMxAAqBwyZm6eJpbJEOuD1C5eLExCw7AJJBB2rO5G9gfl1HA+Cpupi858b5Ze771+7QwTLZWjiQSDeYGsOFwe9/mvKKrlzMjjsZA6Wz0uN+nkvZom/2jP3vUHA1G1qrmMpVGmSWOL+4Sb5iD0N49SuhqWSUtO2SSVp0DgBnYZWuLa6eQU+JzZZC1rSOGeS7cSGmBToucKbxJp2a6NW2vlm8f9IWjTukZd00wG2DbattC+h4XtkeFys79k2DGXtw05cv2Xz3g2i3CMDn8N1Q1C5rACHHXLLpmBaTZZMHoXYlK5sW01gABcbWGl7DS5ztrbUr5rJxTMBfYnhv9ViMLTfjq+es8hrngOfHdbqQ0cmiGuj2XfTPiwqk6KmZcgGzd50F/HMi+83UCNrqybalNgd/vkuneXaRDRhBlcykRDwILvfkeRkRpzWtg1AC817rh0n9p0HLhv1v5LLXVFm9XGYbvWdXRqWiIiIiIiIiIiIiIiIiIiIiIiIq1Hwt+IUCbtHcyrsPZt5BTK3id8ircPZt5BRpu0dzK8LIsaIiIiIiIiIiIiIiIiIiIiIiIiq7F25Uwwext21PFcggXHd5A319ApOJYRDXObI/VmnDz4jw8StylrHwAtGh95Khjth06r/8AcS6oGUpeS4at5AWMmJnS/JTaXGJqeK+KAMLnWAsdD9LC9ra5ZralomSO/wDS52Gfkqm7e+DqUUcVMaNqamxjvH+YSCMw6KRjnwqyovUUFr726eOXA+B47lt0WKujtHUevv7qpi8G88Wu0hzDXzMM5hlLWjM0ibXNvQHqpVPVxDoqV4IcGgHdmHE2INs/HeCRrZbUkTztSjMXy35WAXx2JhaeYufBOTusbTGYmLmQ23TXrKzYpUT9GGR5C+bi7K18sifM5cLL5pY2X2negH8LztPb1LBg0qAD8Q4xDSXNaSbA+YiwjX20X1Q4JU4o4TVZ2Yhnnk4+PgDrf76ryetjpRsRZvPoP3WXp7MrV4xWILjRdVAe/M0EA/zXsADaPxC61+IU1LeipABI0XDbGxPDjc8fMlSG00stppv0k5m/vT+F99q7ZbSbUw2GJOGeJkm4zQSG9ALiDrdYKDC31D2VlaLTNysNMsrniTrcaZLJUVbYw6GH9B/Kza6ZSkRERERERERERERERERERERERERFWo+FvxCgTdo7mVdh7NvIKZW8TvkVbh7NvIKNN2juZXhZFjREREREREREREREREREREREREREXTgsfUokmm4tJEGIv6ey1qmjgqQBM3aA0/fn9llinkivsG11eobZoYh1JmJaGUqTDdsd4gCJAE3JcYFrrnZcKq6JkslE7akkIyN8s9xJtkLZnPJUmVcU5a2YWa36/Tnou3ZYr4WnxsPUbUouxBa2kSTnGkiwhxIOlrc1pV/VMRm6tWRlsgaCXgWtv4m4AI1uc92q2KcTU7OkhddpNrcf5VPaVXF4h78O0NwzeDm171SRYZgLDMQDz91KoocOoYWVbyZztW8G58L62BI3cltTuqZnmJvyC1/E+ys7TxeFwraNSic9dpOdp8Jm4uW3AIGkEe66V9NX175oaj5InW2SNctdHZX8bg8lMEtPThj483DXhn5fZTNp7aqVswnLSc7NwxGUc+Q689VVosKgpQ11rvAttG9z9fpotSeskluNGncpqprUREREREREREREREREREREREREREREVaj4W/EKBN2juZV2Hs28gplbxO+RVuHs28go03aO5leFkWNERERERERERERERERERERERERU93tjOxlU0muDSKRfJBOhaIt8lJxjFmYZAJntLgSBl4gn8LboqQ1TywG1hdcOIoFj3M1LahbbnBiyowyiSJsmgIB9Rda72FryzhktJhtx6zmtL6lKm53hY494849/RcvN8YUjHubGxzw3VwGX+FVZg0paC5wBO5Rdo4OthanDqWc2HDm0iZBE2ImfzKu0VXTYhB0sOYNwdxvvB8bfSy0J4paZ+w/Ueiu7M2BiceztDq0GcoLpkhvqOQJP0ufr8coMGk6oyG++wtYX5+GqowUU9Y3pXP8AYXFvFuw/CMa91Rr8z8tgZ0Jm/st7BviKLE5HRxxluyL525LXrcOdTNDi691y7B2DVxbiKcBrfE52gnQepW3i2NU2GsBmzJ0A1Kw0dDJUkhug3r77f3XrYQB7i19MmMzZseUg6e6wYT8RUuJOMbLteNx/CyVmGy0w2jmOKhq8p6IiIiIiIiIiIiIiIiIiIiIiIiIirUfC34hQJu0dzKuw9m3kFMreJ3yKtw9m3kFGm7R3MrwsixoiIiIiIiIiIiIiIiIiIiIiIiLWfw0/70//ANI7/VTXG/HH/wBcz/rH/i5WsC7d3L8hQ8RTc7FuazxnGEN98xj9roYXsjw9r5P0hgvy2c1Pe1zqkhuu1+V/Sdq1sIKlDtT2CvT7zYJABMSY6SOfRfluHw4k6Kb+nsJifkbgE2H5sc7Lqah9OHs6cjaGayX8SKdTtDHujhuoxTj0N59Zd9ELsvgp8PUnMZfaDvmv46W8MvW6i421/TBx0IyVfZe08G/A06VSqaQbDXBrocSLk2vBN1GrcPxSHF5J4IxJtXIJFwAd24XGn1W9BUUz6RrHu2bZeKh72bE4LGVqdV1TDvdAzOzQSCRfQggFdB8P4waqV9NPEGSt1sLXGnla4U/EaTo2iRjtphXbuTi6bsPWwjqnCqPcS10xqALHqMv7Wh8T0s8dbDXsj6RrLAjXQk/W/qFnwqVjoXwF2yTv8lfxeAbS2bVpGpxQ2k7vG99QBrEFc9TVslRjsc4j2NojLTK1vqqMkIjoXMLtqwOa/li/WlyCIiIiIiIiIiIiIiIiIiIiIiIiIirUfC34hQJu0dzKuw9m3kFMreJ3yKtw9m3kFGm7R3MrwsixoiIiIiIiIiIiIiIiIiIiIiIiK7udtanha7qlTNlNAtsJMksP/tK574lwubEaRsMNrhwOeWQBH5VHDKplPKXP0tb6hTK2Liu6szXjl7Z95EqtHTA0op5O6Gn0sVqOl/3jI3jf6rW1N5sDXy1MRhyazRFhIPpNrehXHM+HsWo7xUdRaM8ciPoc+StHEaSazpo/mCg7z7dOMqB2XLTY2GN99SfUwPpdDgeDNwyEs2tpzjcn37Km19aal4NrAaKnszbuCNBlLEYcTTFnNAvpJPOTF1KrsGxRtU+oo6j9eoO7w3iw3LcgraUxCOaPT39VybzbxNxDGUaVPh0KZkDmSBAsLACStzBMCfRSPqaiTblfqd3H62CwV1e2dojjbZoXRsXbuEFAUMRhwQHTmaJk9Tzzclr4ng+JOqzVUdRYkWsd3gN1vJZaWtphEIpmab029vSypR7NhqfDo89ATzgAaCefNeYT8OSQ1RrayTbk3cBuv+24LyrxJr4uhhbstWWXWqQiIiIiIiIiIiIiIiIiIiIiIiIiIq1Hwt+IUCbtHcyrsPZt5BTK3id8ircPZt5BRpu0dzK8LIsaIiIiIiIiIiIiIiIiIiIiIiIiIiIiIiIiIiIiIiIiIiIiIiIiIiIiIiIiIiIiIiIiIiIirUfC34hQJu0dzKuw9m3kFyVMG4kmRcrfjrY2sAsdB71WjJRvc8kELz2J3Vv7X31+Pgffmvj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nYndW/tOvx8D7806jJxCdid1b+06/HwPvzTqMnEJ2J3Vv7Tr8fA+/NOoycQu+myAB0CkyyBzyRxKqRsLWA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2" descr="Inline imag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7665" y="160339"/>
            <a:ext cx="2663804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010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Response Rate &amp; Representativeness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Response rate </a:t>
            </a:r>
            <a:r>
              <a:rPr lang="en-US" sz="3200" dirty="0" smtClean="0"/>
              <a:t>– </a:t>
            </a:r>
            <a:r>
              <a:rPr lang="en-US" sz="2400" dirty="0" smtClean="0"/>
              <a:t>one measure of the quality of interview data</a:t>
            </a:r>
            <a:endParaRPr lang="en-US" sz="3200" dirty="0" smtClean="0"/>
          </a:p>
          <a:p>
            <a:pPr lvl="1"/>
            <a:r>
              <a:rPr lang="en-US" sz="2400" dirty="0" smtClean="0"/>
              <a:t>Defined as the number of completed interviews divided by the number of youth eligible to take the survey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3200" b="1" dirty="0" smtClean="0"/>
              <a:t>Representativeness</a:t>
            </a:r>
            <a:r>
              <a:rPr lang="en-US" sz="3200" dirty="0" smtClean="0"/>
              <a:t> – </a:t>
            </a:r>
            <a:r>
              <a:rPr lang="en-US" sz="2400" dirty="0" smtClean="0"/>
              <a:t>measure of how similar  those who respond to the interview are to the target population </a:t>
            </a:r>
            <a:endParaRPr lang="en-US" sz="3200" dirty="0" smtClean="0"/>
          </a:p>
          <a:p>
            <a:pPr lvl="1"/>
            <a:r>
              <a:rPr lang="en-US" sz="2400" dirty="0" smtClean="0"/>
              <a:t>Parameter guidelines set by NPSO, and approved by OSEP, as +/-3%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828E9-C48B-44E3-8161-6085588F31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762000"/>
          </a:xfrm>
        </p:spPr>
        <p:txBody>
          <a:bodyPr/>
          <a:lstStyle/>
          <a:p>
            <a:r>
              <a:rPr lang="en-US" sz="3400" dirty="0" smtClean="0"/>
              <a:t>Have we interviewed the right students?</a:t>
            </a:r>
            <a:endParaRPr lang="en-US" sz="3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3048000"/>
          <a:ext cx="81534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5397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</a:t>
                      </a:r>
                      <a:r>
                        <a:rPr lang="en-US" sz="1600" baseline="0" dirty="0" smtClean="0"/>
                        <a:t> Others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Female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Minority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Dropout</a:t>
                      </a:r>
                      <a:endParaRPr lang="en-US" sz="1600" dirty="0"/>
                    </a:p>
                  </a:txBody>
                  <a:tcPr anchor="ctr"/>
                </a:tc>
              </a:tr>
              <a:tr h="596579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6%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96579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6%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low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96579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6%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low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96579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828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Completing Interviews with a </a:t>
            </a:r>
            <a:r>
              <a:rPr lang="en-US" b="1" i="1" dirty="0" smtClean="0"/>
              <a:t>representative sample </a:t>
            </a:r>
            <a:r>
              <a:rPr lang="en-US" dirty="0" smtClean="0"/>
              <a:t>of the students who left school the previous year allows Oregon to make statements about all students by disability, gender, race/ ethnicity and dropout.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244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Interview More Youth who Dropout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010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How many calls would it take to make a difference?</a:t>
            </a:r>
          </a:p>
          <a:p>
            <a:r>
              <a:rPr lang="en-US" dirty="0" smtClean="0"/>
              <a:t>Dropouts: </a:t>
            </a:r>
          </a:p>
          <a:p>
            <a:pPr lvl="1"/>
            <a:r>
              <a:rPr lang="en-US" dirty="0" smtClean="0"/>
              <a:t>Statewide, dropouts make up around 25% of the leaver population (1,081 youth).  </a:t>
            </a:r>
          </a:p>
          <a:p>
            <a:pPr lvl="1"/>
            <a:r>
              <a:rPr lang="en-US" dirty="0" smtClean="0"/>
              <a:t>If each of the districts completed </a:t>
            </a:r>
            <a:r>
              <a:rPr lang="en-US" b="1" u="sng" dirty="0" smtClean="0"/>
              <a:t>one</a:t>
            </a:r>
            <a:r>
              <a:rPr lang="en-US" dirty="0" smtClean="0"/>
              <a:t> more interviews with a youth  who dropped out, the percent completed for this very important group of leavers would increase from: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sz="5400" dirty="0" smtClean="0"/>
              <a:t>18% to 47%</a:t>
            </a:r>
            <a:endParaRPr lang="en-US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Learning from these youth would have a huge impact on the quality of transition programs in the districts and throughout the state</a:t>
            </a:r>
          </a:p>
          <a:p>
            <a:pPr lvl="1">
              <a:buNone/>
            </a:pPr>
            <a:endParaRPr lang="en-US" sz="5400" dirty="0" smtClean="0"/>
          </a:p>
          <a:p>
            <a:pPr lvl="1">
              <a:buNone/>
            </a:pP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look at some overall data trends over the four years of consistent data collection </a:t>
            </a:r>
            <a:endParaRPr lang="en-US" dirty="0"/>
          </a:p>
        </p:txBody>
      </p:sp>
      <p:pic>
        <p:nvPicPr>
          <p:cNvPr id="4" name="Picture 2" descr="Inline imag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4984151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			Response Rate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295400"/>
          <a:ext cx="7467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990600" y="1524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 smtClean="0"/>
              <a:t>Sample Leavers, Response Rate, and Completed Interviews for Four Years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305800" cy="1143000"/>
          </a:xfrm>
        </p:spPr>
        <p:txBody>
          <a:bodyPr/>
          <a:lstStyle/>
          <a:p>
            <a:r>
              <a:rPr lang="en-US" sz="4000" dirty="0" smtClean="0"/>
              <a:t>				Response Rate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457200"/>
          <a:ext cx="8077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9058</TotalTime>
  <Words>1106</Words>
  <Application>Microsoft Office PowerPoint</Application>
  <PresentationFormat>On-screen Show (4:3)</PresentationFormat>
  <Paragraphs>193</Paragraphs>
  <Slides>24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Thermal</vt:lpstr>
      <vt:lpstr>Your Students,  Your Post-School Outcomes:  Accessing Your New PSO Reports</vt:lpstr>
      <vt:lpstr>Slide 2</vt:lpstr>
      <vt:lpstr>PSO Data Collection </vt:lpstr>
      <vt:lpstr>Response Rate &amp; Representativeness</vt:lpstr>
      <vt:lpstr>Have we interviewed the right students?</vt:lpstr>
      <vt:lpstr>Interview More Youth who Dropout</vt:lpstr>
      <vt:lpstr>Slide 7</vt:lpstr>
      <vt:lpstr>   Response Rate</vt:lpstr>
      <vt:lpstr>    Response Rate</vt:lpstr>
      <vt:lpstr>        Engagement Rate</vt:lpstr>
      <vt:lpstr>A Look at the Outcomes  </vt:lpstr>
      <vt:lpstr>Every Student Matters</vt:lpstr>
      <vt:lpstr>How can we help you focus on important things, you’ve been making these calls for years!</vt:lpstr>
      <vt:lpstr>Your Students’ Post-School Outcomes?</vt:lpstr>
      <vt:lpstr>New Report Format</vt:lpstr>
      <vt:lpstr>2013 Engagement Report</vt:lpstr>
      <vt:lpstr>Sample District – Method of Exit </vt:lpstr>
      <vt:lpstr>Sample District Data– Representative?</vt:lpstr>
      <vt:lpstr>District and State comparisons</vt:lpstr>
      <vt:lpstr>Where Do I Get My Data?</vt:lpstr>
      <vt:lpstr>Slide 21</vt:lpstr>
      <vt:lpstr>Next Steps</vt:lpstr>
      <vt:lpstr>Slide 23</vt:lpstr>
      <vt:lpstr>Slide 24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Oregon’s Youth are Busy! What Can Districts Learn?</dc:title>
  <dc:creator>Western Oregon University</dc:creator>
  <cp:lastModifiedBy>Western Oregon University</cp:lastModifiedBy>
  <cp:revision>795</cp:revision>
  <dcterms:created xsi:type="dcterms:W3CDTF">2013-09-27T19:24:55Z</dcterms:created>
  <dcterms:modified xsi:type="dcterms:W3CDTF">2014-04-02T00:04:54Z</dcterms:modified>
</cp:coreProperties>
</file>